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7" r:id="rId3"/>
    <p:sldId id="264" r:id="rId4"/>
    <p:sldId id="265" r:id="rId5"/>
    <p:sldId id="266" r:id="rId6"/>
    <p:sldId id="278" r:id="rId7"/>
    <p:sldId id="267" r:id="rId8"/>
    <p:sldId id="268" r:id="rId9"/>
    <p:sldId id="269" r:id="rId10"/>
    <p:sldId id="270" r:id="rId11"/>
    <p:sldId id="271" r:id="rId12"/>
    <p:sldId id="272" r:id="rId13"/>
    <p:sldId id="273" r:id="rId14"/>
    <p:sldId id="274" r:id="rId15"/>
    <p:sldId id="275" r:id="rId16"/>
    <p:sldId id="279" r:id="rId17"/>
    <p:sldId id="280" r:id="rId18"/>
    <p:sldId id="281" r:id="rId19"/>
    <p:sldId id="276"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3399"/>
    <a:srgbClr val="336699"/>
    <a:srgbClr val="008080"/>
    <a:srgbClr val="009999"/>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8600" autoAdjust="0"/>
    <p:restoredTop sz="90755" autoAdjust="0"/>
  </p:normalViewPr>
  <p:slideViewPr>
    <p:cSldViewPr>
      <p:cViewPr>
        <p:scale>
          <a:sx n="50" d="100"/>
          <a:sy n="50" d="100"/>
        </p:scale>
        <p:origin x="-1468" y="-3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3A7E687-3388-4C7F-B506-991A11C512F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952EE2C-6736-4C1D-9609-EFBBF1DC94B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2B369C3-C254-4028-AC91-0A3E84FA0E48}" type="slidenum">
              <a:rPr lang="en-US" smtClean="0"/>
              <a:pPr/>
              <a:t>1</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a:ln/>
        </p:spPr>
      </p:sp>
      <p:sp>
        <p:nvSpPr>
          <p:cNvPr id="28675" name="Notizenplatzhalter 2"/>
          <p:cNvSpPr>
            <a:spLocks noGrp="1"/>
          </p:cNvSpPr>
          <p:nvPr>
            <p:ph type="body" idx="1"/>
          </p:nvPr>
        </p:nvSpPr>
        <p:spPr>
          <a:noFill/>
          <a:ln/>
        </p:spPr>
        <p:txBody>
          <a:bodyPr/>
          <a:lstStyle/>
          <a:p>
            <a:endParaRPr lang="de-DE" smtClean="0">
              <a:latin typeface="Arial" pitchFamily="34" charset="0"/>
            </a:endParaRPr>
          </a:p>
        </p:txBody>
      </p:sp>
      <p:sp>
        <p:nvSpPr>
          <p:cNvPr id="28676" name="Foliennummernplatzhalter 3"/>
          <p:cNvSpPr>
            <a:spLocks noGrp="1"/>
          </p:cNvSpPr>
          <p:nvPr>
            <p:ph type="sldNum" sz="quarter" idx="5"/>
          </p:nvPr>
        </p:nvSpPr>
        <p:spPr>
          <a:noFill/>
        </p:spPr>
        <p:txBody>
          <a:bodyPr/>
          <a:lstStyle/>
          <a:p>
            <a:fld id="{AB217AAB-4957-4AC9-9A45-8EAB8E0EE5AE}"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p:spPr>
        <p:txBody>
          <a:bodyPr/>
          <a:lstStyle/>
          <a:p>
            <a:endParaRPr lang="de-DE" smtClean="0">
              <a:latin typeface="Arial" pitchFamily="34" charset="0"/>
            </a:endParaRPr>
          </a:p>
        </p:txBody>
      </p:sp>
      <p:sp>
        <p:nvSpPr>
          <p:cNvPr id="29700" name="Foliennummernplatzhalter 3"/>
          <p:cNvSpPr>
            <a:spLocks noGrp="1"/>
          </p:cNvSpPr>
          <p:nvPr>
            <p:ph type="sldNum" sz="quarter" idx="5"/>
          </p:nvPr>
        </p:nvSpPr>
        <p:spPr>
          <a:noFill/>
        </p:spPr>
        <p:txBody>
          <a:bodyPr/>
          <a:lstStyle/>
          <a:p>
            <a:fld id="{29C8EFD5-A3FD-4FDB-9232-169C4F1594A9}"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a:ln/>
        </p:spPr>
      </p:sp>
      <p:sp>
        <p:nvSpPr>
          <p:cNvPr id="30723" name="Notizenplatzhalter 2"/>
          <p:cNvSpPr>
            <a:spLocks noGrp="1"/>
          </p:cNvSpPr>
          <p:nvPr>
            <p:ph type="body" idx="1"/>
          </p:nvPr>
        </p:nvSpPr>
        <p:spPr>
          <a:noFill/>
          <a:ln/>
        </p:spPr>
        <p:txBody>
          <a:bodyPr/>
          <a:lstStyle/>
          <a:p>
            <a:endParaRPr lang="de-DE" smtClean="0">
              <a:latin typeface="Arial" pitchFamily="34" charset="0"/>
            </a:endParaRPr>
          </a:p>
        </p:txBody>
      </p:sp>
      <p:sp>
        <p:nvSpPr>
          <p:cNvPr id="30724" name="Foliennummernplatzhalter 3"/>
          <p:cNvSpPr>
            <a:spLocks noGrp="1"/>
          </p:cNvSpPr>
          <p:nvPr>
            <p:ph type="sldNum" sz="quarter" idx="5"/>
          </p:nvPr>
        </p:nvSpPr>
        <p:spPr>
          <a:noFill/>
        </p:spPr>
        <p:txBody>
          <a:bodyPr/>
          <a:lstStyle/>
          <a:p>
            <a:fld id="{107D2387-61BD-4EAB-B48F-2A5624C0D499}"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p:spPr>
        <p:txBody>
          <a:bodyPr/>
          <a:lstStyle/>
          <a:p>
            <a:endParaRPr lang="de-DE" smtClean="0">
              <a:latin typeface="Arial" pitchFamily="34" charset="0"/>
            </a:endParaRPr>
          </a:p>
        </p:txBody>
      </p:sp>
      <p:sp>
        <p:nvSpPr>
          <p:cNvPr id="31748" name="Foliennummernplatzhalter 3"/>
          <p:cNvSpPr>
            <a:spLocks noGrp="1"/>
          </p:cNvSpPr>
          <p:nvPr>
            <p:ph type="sldNum" sz="quarter" idx="5"/>
          </p:nvPr>
        </p:nvSpPr>
        <p:spPr>
          <a:noFill/>
        </p:spPr>
        <p:txBody>
          <a:bodyPr/>
          <a:lstStyle/>
          <a:p>
            <a:fld id="{B0197BFD-C546-4060-ACE7-726C7CA493E4}"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a:ln/>
        </p:spPr>
      </p:sp>
      <p:sp>
        <p:nvSpPr>
          <p:cNvPr id="32771" name="Notizenplatzhalter 2"/>
          <p:cNvSpPr>
            <a:spLocks noGrp="1"/>
          </p:cNvSpPr>
          <p:nvPr>
            <p:ph type="body" idx="1"/>
          </p:nvPr>
        </p:nvSpPr>
        <p:spPr>
          <a:noFill/>
          <a:ln/>
        </p:spPr>
        <p:txBody>
          <a:bodyPr/>
          <a:lstStyle/>
          <a:p>
            <a:endParaRPr lang="de-DE" smtClean="0">
              <a:latin typeface="Arial" pitchFamily="34" charset="0"/>
            </a:endParaRPr>
          </a:p>
        </p:txBody>
      </p:sp>
      <p:sp>
        <p:nvSpPr>
          <p:cNvPr id="32772" name="Foliennummernplatzhalter 3"/>
          <p:cNvSpPr>
            <a:spLocks noGrp="1"/>
          </p:cNvSpPr>
          <p:nvPr>
            <p:ph type="sldNum" sz="quarter" idx="5"/>
          </p:nvPr>
        </p:nvSpPr>
        <p:spPr>
          <a:noFill/>
        </p:spPr>
        <p:txBody>
          <a:bodyPr/>
          <a:lstStyle/>
          <a:p>
            <a:fld id="{4E4B0254-602B-4607-B264-565A5C7887EB}"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952EE2C-6736-4C1D-9609-EFBBF1DC94B1}"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p:spPr>
        <p:txBody>
          <a:bodyPr/>
          <a:lstStyle/>
          <a:p>
            <a:endParaRPr lang="de-DE" smtClean="0">
              <a:latin typeface="Arial" pitchFamily="34" charset="0"/>
            </a:endParaRPr>
          </a:p>
        </p:txBody>
      </p:sp>
      <p:sp>
        <p:nvSpPr>
          <p:cNvPr id="33796" name="Foliennummernplatzhalter 3"/>
          <p:cNvSpPr>
            <a:spLocks noGrp="1"/>
          </p:cNvSpPr>
          <p:nvPr>
            <p:ph type="sldNum" sz="quarter" idx="5"/>
          </p:nvPr>
        </p:nvSpPr>
        <p:spPr>
          <a:noFill/>
        </p:spPr>
        <p:txBody>
          <a:bodyPr/>
          <a:lstStyle/>
          <a:p>
            <a:fld id="{8234DC48-B6D4-422F-A8C7-AFAC75DB2D0C}"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p:spPr>
        <p:txBody>
          <a:bodyPr/>
          <a:lstStyle/>
          <a:p>
            <a:endParaRPr lang="de-DE" smtClean="0">
              <a:latin typeface="Arial" pitchFamily="34" charset="0"/>
            </a:endParaRPr>
          </a:p>
        </p:txBody>
      </p:sp>
      <p:sp>
        <p:nvSpPr>
          <p:cNvPr id="21508" name="Foliennummernplatzhalter 3"/>
          <p:cNvSpPr>
            <a:spLocks noGrp="1"/>
          </p:cNvSpPr>
          <p:nvPr>
            <p:ph type="sldNum" sz="quarter" idx="5"/>
          </p:nvPr>
        </p:nvSpPr>
        <p:spPr>
          <a:noFill/>
        </p:spPr>
        <p:txBody>
          <a:bodyPr/>
          <a:lstStyle/>
          <a:p>
            <a:fld id="{20334072-64B4-4AB9-B2AE-07A274498C14}"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a:ln/>
        </p:spPr>
      </p:sp>
      <p:sp>
        <p:nvSpPr>
          <p:cNvPr id="22531" name="Notizenplatzhalter 2"/>
          <p:cNvSpPr>
            <a:spLocks noGrp="1"/>
          </p:cNvSpPr>
          <p:nvPr>
            <p:ph type="body" idx="1"/>
          </p:nvPr>
        </p:nvSpPr>
        <p:spPr>
          <a:noFill/>
          <a:ln/>
        </p:spPr>
        <p:txBody>
          <a:bodyPr/>
          <a:lstStyle/>
          <a:p>
            <a:endParaRPr lang="de-DE" smtClean="0">
              <a:latin typeface="Arial" pitchFamily="34" charset="0"/>
            </a:endParaRPr>
          </a:p>
        </p:txBody>
      </p:sp>
      <p:sp>
        <p:nvSpPr>
          <p:cNvPr id="22532" name="Foliennummernplatzhalter 3"/>
          <p:cNvSpPr>
            <a:spLocks noGrp="1"/>
          </p:cNvSpPr>
          <p:nvPr>
            <p:ph type="sldNum" sz="quarter" idx="5"/>
          </p:nvPr>
        </p:nvSpPr>
        <p:spPr>
          <a:noFill/>
        </p:spPr>
        <p:txBody>
          <a:bodyPr/>
          <a:lstStyle/>
          <a:p>
            <a:fld id="{A9715469-E1AC-41AC-9555-187208E30888}"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p:spPr>
        <p:txBody>
          <a:bodyPr/>
          <a:lstStyle/>
          <a:p>
            <a:endParaRPr lang="de-DE" smtClean="0">
              <a:latin typeface="Arial" pitchFamily="34" charset="0"/>
            </a:endParaRPr>
          </a:p>
        </p:txBody>
      </p:sp>
      <p:sp>
        <p:nvSpPr>
          <p:cNvPr id="23556" name="Foliennummernplatzhalter 3"/>
          <p:cNvSpPr>
            <a:spLocks noGrp="1"/>
          </p:cNvSpPr>
          <p:nvPr>
            <p:ph type="sldNum" sz="quarter" idx="5"/>
          </p:nvPr>
        </p:nvSpPr>
        <p:spPr>
          <a:noFill/>
        </p:spPr>
        <p:txBody>
          <a:bodyPr/>
          <a:lstStyle/>
          <a:p>
            <a:fld id="{8BD0F6C0-103D-47B5-AADB-01B623D4F215}"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p:cNvSpPr>
            <a:spLocks noGrp="1" noRot="1" noChangeAspect="1" noTextEdit="1"/>
          </p:cNvSpPr>
          <p:nvPr>
            <p:ph type="sldImg"/>
          </p:nvPr>
        </p:nvSpPr>
        <p:spPr>
          <a:ln/>
        </p:spPr>
      </p:sp>
      <p:sp>
        <p:nvSpPr>
          <p:cNvPr id="20483" name="Notizenplatzhalter 2"/>
          <p:cNvSpPr>
            <a:spLocks noGrp="1"/>
          </p:cNvSpPr>
          <p:nvPr>
            <p:ph type="body" idx="1"/>
          </p:nvPr>
        </p:nvSpPr>
        <p:spPr>
          <a:noFill/>
          <a:ln/>
        </p:spPr>
        <p:txBody>
          <a:bodyPr/>
          <a:lstStyle/>
          <a:p>
            <a:endParaRPr lang="de-DE" smtClean="0">
              <a:latin typeface="Arial" pitchFamily="34" charset="0"/>
            </a:endParaRPr>
          </a:p>
        </p:txBody>
      </p:sp>
      <p:sp>
        <p:nvSpPr>
          <p:cNvPr id="20484" name="Foliennummernplatzhalter 3"/>
          <p:cNvSpPr>
            <a:spLocks noGrp="1"/>
          </p:cNvSpPr>
          <p:nvPr>
            <p:ph type="sldNum" sz="quarter" idx="5"/>
          </p:nvPr>
        </p:nvSpPr>
        <p:spPr>
          <a:noFill/>
        </p:spPr>
        <p:txBody>
          <a:bodyPr/>
          <a:lstStyle/>
          <a:p>
            <a:fld id="{DDCC6458-5D31-43B2-9E5B-74BA95F3894E}"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p:cNvSpPr>
            <a:spLocks noGrp="1" noRot="1" noChangeAspect="1" noTextEdit="1"/>
          </p:cNvSpPr>
          <p:nvPr>
            <p:ph type="sldImg"/>
          </p:nvPr>
        </p:nvSpPr>
        <p:spPr>
          <a:ln/>
        </p:spPr>
      </p:sp>
      <p:sp>
        <p:nvSpPr>
          <p:cNvPr id="24579" name="Notizenplatzhalter 2"/>
          <p:cNvSpPr>
            <a:spLocks noGrp="1"/>
          </p:cNvSpPr>
          <p:nvPr>
            <p:ph type="body" idx="1"/>
          </p:nvPr>
        </p:nvSpPr>
        <p:spPr>
          <a:noFill/>
          <a:ln/>
        </p:spPr>
        <p:txBody>
          <a:bodyPr/>
          <a:lstStyle/>
          <a:p>
            <a:endParaRPr lang="de-DE" smtClean="0">
              <a:latin typeface="Arial" pitchFamily="34" charset="0"/>
            </a:endParaRPr>
          </a:p>
        </p:txBody>
      </p:sp>
      <p:sp>
        <p:nvSpPr>
          <p:cNvPr id="24580" name="Foliennummernplatzhalter 3"/>
          <p:cNvSpPr>
            <a:spLocks noGrp="1"/>
          </p:cNvSpPr>
          <p:nvPr>
            <p:ph type="sldNum" sz="quarter" idx="5"/>
          </p:nvPr>
        </p:nvSpPr>
        <p:spPr>
          <a:noFill/>
        </p:spPr>
        <p:txBody>
          <a:bodyPr/>
          <a:lstStyle/>
          <a:p>
            <a:fld id="{A56C7BCC-259F-45B4-BE6D-50F41A966389}"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p:spPr>
        <p:txBody>
          <a:bodyPr/>
          <a:lstStyle/>
          <a:p>
            <a:endParaRPr lang="de-DE" smtClean="0">
              <a:latin typeface="Arial" pitchFamily="34" charset="0"/>
            </a:endParaRPr>
          </a:p>
        </p:txBody>
      </p:sp>
      <p:sp>
        <p:nvSpPr>
          <p:cNvPr id="25604" name="Foliennummernplatzhalter 3"/>
          <p:cNvSpPr>
            <a:spLocks noGrp="1"/>
          </p:cNvSpPr>
          <p:nvPr>
            <p:ph type="sldNum" sz="quarter" idx="5"/>
          </p:nvPr>
        </p:nvSpPr>
        <p:spPr>
          <a:noFill/>
        </p:spPr>
        <p:txBody>
          <a:bodyPr/>
          <a:lstStyle/>
          <a:p>
            <a:fld id="{BBEE5FCE-4FD0-4581-B101-CC49D3A93096}"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a:ln/>
        </p:spPr>
      </p:sp>
      <p:sp>
        <p:nvSpPr>
          <p:cNvPr id="26627" name="Notizenplatzhalter 2"/>
          <p:cNvSpPr>
            <a:spLocks noGrp="1"/>
          </p:cNvSpPr>
          <p:nvPr>
            <p:ph type="body" idx="1"/>
          </p:nvPr>
        </p:nvSpPr>
        <p:spPr>
          <a:noFill/>
          <a:ln/>
        </p:spPr>
        <p:txBody>
          <a:bodyPr/>
          <a:lstStyle/>
          <a:p>
            <a:endParaRPr lang="de-DE" smtClean="0">
              <a:latin typeface="Arial" pitchFamily="34" charset="0"/>
            </a:endParaRPr>
          </a:p>
        </p:txBody>
      </p:sp>
      <p:sp>
        <p:nvSpPr>
          <p:cNvPr id="26628" name="Foliennummernplatzhalter 3"/>
          <p:cNvSpPr>
            <a:spLocks noGrp="1"/>
          </p:cNvSpPr>
          <p:nvPr>
            <p:ph type="sldNum" sz="quarter" idx="5"/>
          </p:nvPr>
        </p:nvSpPr>
        <p:spPr>
          <a:noFill/>
        </p:spPr>
        <p:txBody>
          <a:bodyPr/>
          <a:lstStyle/>
          <a:p>
            <a:fld id="{C34CD044-3FCE-42AF-AA2A-71F154631F1C}"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p:spPr>
        <p:txBody>
          <a:bodyPr/>
          <a:lstStyle/>
          <a:p>
            <a:endParaRPr lang="de-DE" dirty="0" smtClean="0">
              <a:latin typeface="Arial" pitchFamily="34" charset="0"/>
            </a:endParaRPr>
          </a:p>
        </p:txBody>
      </p:sp>
      <p:sp>
        <p:nvSpPr>
          <p:cNvPr id="27652" name="Foliennummernplatzhalter 3"/>
          <p:cNvSpPr>
            <a:spLocks noGrp="1"/>
          </p:cNvSpPr>
          <p:nvPr>
            <p:ph type="sldNum" sz="quarter" idx="5"/>
          </p:nvPr>
        </p:nvSpPr>
        <p:spPr>
          <a:noFill/>
        </p:spPr>
        <p:txBody>
          <a:bodyPr/>
          <a:lstStyle/>
          <a:p>
            <a:fld id="{40A94E01-01EE-48DD-915B-693C41507D3E}"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p:spPr>
        <p:txBody>
          <a:bodyPr/>
          <a:lstStyle/>
          <a:p>
            <a:pPr>
              <a:defRPr/>
            </a:pPr>
            <a:endParaRPr lang="de-DE"/>
          </a:p>
        </p:txBody>
      </p:sp>
      <p:sp>
        <p:nvSpPr>
          <p:cNvPr id="5" name="Arc 3"/>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w="9525">
            <a:noFill/>
            <a:round/>
            <a:headEnd type="none" w="sm" len="sm"/>
            <a:tailEnd type="none" w="sm" len="sm"/>
          </a:ln>
        </p:spPr>
        <p:txBody>
          <a:bodyPr/>
          <a:lstStyle/>
          <a:p>
            <a:pPr>
              <a:defRPr/>
            </a:pPr>
            <a:endParaRPr kumimoji="1" lang="de-DE"/>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fld id="{62D1C3BD-3686-4C52-8AAD-D5CA19FD8693}" type="datetime1">
              <a:rPr lang="en-US"/>
              <a:pPr>
                <a:defRPr/>
              </a:pPr>
              <a:t>3/27/2018</a:t>
            </a:fld>
            <a:endParaRPr lang="en-US"/>
          </a:p>
        </p:txBody>
      </p:sp>
      <p:sp>
        <p:nvSpPr>
          <p:cNvPr id="7" name="Rectangle 7"/>
          <p:cNvSpPr>
            <a:spLocks noGrp="1" noChangeArrowheads="1"/>
          </p:cNvSpPr>
          <p:nvPr>
            <p:ph type="ftr" sz="quarter" idx="11"/>
          </p:nvPr>
        </p:nvSpPr>
        <p:spPr/>
        <p:txBody>
          <a:bodyPr/>
          <a:lstStyle>
            <a:lvl1pPr>
              <a:defRPr/>
            </a:lvl1pPr>
          </a:lstStyle>
          <a:p>
            <a:pPr>
              <a:defRPr/>
            </a:pPr>
            <a:endParaRPr lang="en-US"/>
          </a:p>
        </p:txBody>
      </p:sp>
      <p:sp>
        <p:nvSpPr>
          <p:cNvPr id="8" name="Rectangle 8"/>
          <p:cNvSpPr>
            <a:spLocks noGrp="1" noChangeArrowheads="1"/>
          </p:cNvSpPr>
          <p:nvPr>
            <p:ph type="sldNum" sz="quarter" idx="12"/>
          </p:nvPr>
        </p:nvSpPr>
        <p:spPr/>
        <p:txBody>
          <a:bodyPr/>
          <a:lstStyle>
            <a:lvl1pPr>
              <a:defRPr/>
            </a:lvl1pPr>
          </a:lstStyle>
          <a:p>
            <a:pPr>
              <a:defRPr/>
            </a:pPr>
            <a:fld id="{8ED782C1-3603-4FB0-AB70-91A7946616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fld id="{BBFD1D67-7A59-43C0-85B2-4F2C75F48E97}" type="datetime1">
              <a:rPr lang="en-US"/>
              <a:pPr>
                <a:defRPr/>
              </a:pPr>
              <a:t>3/27/2018</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5D1461AC-EB24-496C-BE67-05A24D05AF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91400" y="609600"/>
            <a:ext cx="15240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819400" y="609600"/>
            <a:ext cx="44196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fld id="{0D8EA8F3-4838-4232-A5A8-08CF44A89143}" type="datetime1">
              <a:rPr lang="en-US"/>
              <a:pPr>
                <a:defRPr/>
              </a:pPr>
              <a:t>3/27/2018</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92B6E5E-6A30-453B-B19E-5128B990B9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fld id="{A24B09FC-E9A2-441B-9C87-FA6184AC8A3B}" type="datetime1">
              <a:rPr lang="en-US"/>
              <a:pPr>
                <a:defRPr/>
              </a:pPr>
              <a:t>3/27/2018</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9417D03-52CE-4FEA-B4BB-74706A960E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5"/>
          <p:cNvSpPr>
            <a:spLocks noGrp="1" noChangeArrowheads="1"/>
          </p:cNvSpPr>
          <p:nvPr>
            <p:ph type="dt" sz="half" idx="10"/>
          </p:nvPr>
        </p:nvSpPr>
        <p:spPr>
          <a:ln/>
        </p:spPr>
        <p:txBody>
          <a:bodyPr/>
          <a:lstStyle>
            <a:lvl1pPr>
              <a:defRPr/>
            </a:lvl1pPr>
          </a:lstStyle>
          <a:p>
            <a:pPr>
              <a:defRPr/>
            </a:pPr>
            <a:fld id="{F01B0883-973E-4983-B00E-BED6DFDEC904}" type="datetime1">
              <a:rPr lang="en-US"/>
              <a:pPr>
                <a:defRPr/>
              </a:pPr>
              <a:t>3/27/2018</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1BD0ED7-B000-4425-9D6E-8540075892A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dt" sz="half" idx="10"/>
          </p:nvPr>
        </p:nvSpPr>
        <p:spPr>
          <a:ln/>
        </p:spPr>
        <p:txBody>
          <a:bodyPr/>
          <a:lstStyle>
            <a:lvl1pPr>
              <a:defRPr/>
            </a:lvl1pPr>
          </a:lstStyle>
          <a:p>
            <a:pPr>
              <a:defRPr/>
            </a:pPr>
            <a:fld id="{9E286958-87B5-478A-BD7D-AB4772CCC6F6}" type="datetime1">
              <a:rPr lang="en-US"/>
              <a:pPr>
                <a:defRPr/>
              </a:pPr>
              <a:t>3/27/2018</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FF91122-ADB3-40F6-97DE-534F372259B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dt" sz="half" idx="10"/>
          </p:nvPr>
        </p:nvSpPr>
        <p:spPr>
          <a:ln/>
        </p:spPr>
        <p:txBody>
          <a:bodyPr/>
          <a:lstStyle>
            <a:lvl1pPr>
              <a:defRPr/>
            </a:lvl1pPr>
          </a:lstStyle>
          <a:p>
            <a:pPr>
              <a:defRPr/>
            </a:pPr>
            <a:fld id="{C8D66299-7DF1-4323-A6FB-0CD346B33558}" type="datetime1">
              <a:rPr lang="en-US"/>
              <a:pPr>
                <a:defRPr/>
              </a:pPr>
              <a:t>3/27/2018</a:t>
            </a:fld>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3659FFE5-5D3C-4FB3-BE91-5F6D732665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dt" sz="half" idx="10"/>
          </p:nvPr>
        </p:nvSpPr>
        <p:spPr>
          <a:ln/>
        </p:spPr>
        <p:txBody>
          <a:bodyPr/>
          <a:lstStyle>
            <a:lvl1pPr>
              <a:defRPr/>
            </a:lvl1pPr>
          </a:lstStyle>
          <a:p>
            <a:pPr>
              <a:defRPr/>
            </a:pPr>
            <a:fld id="{31836206-162E-4951-A2D9-38F3542DFE76}" type="datetime1">
              <a:rPr lang="en-US"/>
              <a:pPr>
                <a:defRPr/>
              </a:pPr>
              <a:t>3/27/2018</a:t>
            </a:fld>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E3C8DCEB-1A87-4B7A-9C23-9E4D63F7245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95B53CD-A071-4C40-B973-E78D037503F2}" type="datetime1">
              <a:rPr lang="en-US"/>
              <a:pPr>
                <a:defRPr/>
              </a:pPr>
              <a:t>3/27/2018</a:t>
            </a:fld>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6EA6637B-6520-4F6F-8D3E-D2F5381AF3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dt" sz="half" idx="10"/>
          </p:nvPr>
        </p:nvSpPr>
        <p:spPr>
          <a:ln/>
        </p:spPr>
        <p:txBody>
          <a:bodyPr/>
          <a:lstStyle>
            <a:lvl1pPr>
              <a:defRPr/>
            </a:lvl1pPr>
          </a:lstStyle>
          <a:p>
            <a:pPr>
              <a:defRPr/>
            </a:pPr>
            <a:fld id="{8EB4657F-09EC-423A-B0DE-172DA7D874C5}" type="datetime1">
              <a:rPr lang="en-US"/>
              <a:pPr>
                <a:defRPr/>
              </a:pPr>
              <a:t>3/27/2018</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B42A668-89F7-4BDA-AF55-C810F25A9F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dt" sz="half" idx="10"/>
          </p:nvPr>
        </p:nvSpPr>
        <p:spPr>
          <a:ln/>
        </p:spPr>
        <p:txBody>
          <a:bodyPr/>
          <a:lstStyle>
            <a:lvl1pPr>
              <a:defRPr/>
            </a:lvl1pPr>
          </a:lstStyle>
          <a:p>
            <a:pPr>
              <a:defRPr/>
            </a:pPr>
            <a:fld id="{E96A52B3-7E7C-4C65-B9FB-113164C9AB75}" type="datetime1">
              <a:rPr lang="en-US"/>
              <a:pPr>
                <a:defRPr/>
              </a:pPr>
              <a:t>3/27/2018</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62C9051-7C2F-472F-AADC-232E8832F34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w="9525">
            <a:noFill/>
            <a:round/>
            <a:headEnd type="none" w="sm" len="sm"/>
            <a:tailEnd type="none" w="sm" len="sm"/>
          </a:ln>
        </p:spPr>
        <p:txBody>
          <a:bodyPr/>
          <a:lstStyle/>
          <a:p>
            <a:pPr>
              <a:defRPr/>
            </a:pPr>
            <a:endParaRPr kumimoji="1" lang="de-DE"/>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7" rIns="92075" bIns="4603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defRPr sz="1400">
                <a:latin typeface="+mn-lt"/>
              </a:defRPr>
            </a:lvl1pPr>
          </a:lstStyle>
          <a:p>
            <a:pPr>
              <a:defRPr/>
            </a:pPr>
            <a:fld id="{7F2AF7B7-F720-41B4-AD6F-0EEB2A696A2D}" type="datetime1">
              <a:rPr lang="en-US"/>
              <a:pPr>
                <a:defRPr/>
              </a:pPr>
              <a:t>3/27/2018</a:t>
            </a:fld>
            <a:endParaRPr lang="en-US"/>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a:defRPr sz="1400">
                <a:latin typeface="+mn-lt"/>
              </a:defRPr>
            </a:lvl1pPr>
          </a:lstStyle>
          <a:p>
            <a:pPr>
              <a:defRPr/>
            </a:pPr>
            <a:endParaRPr lang="en-US"/>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a:defRPr sz="1400">
                <a:latin typeface="+mn-lt"/>
              </a:defRPr>
            </a:lvl1pPr>
          </a:lstStyle>
          <a:p>
            <a:pPr>
              <a:defRPr/>
            </a:pPr>
            <a:fld id="{5EE3F8FA-E510-4713-972B-6EF419595DB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p:txStyles>
    <p:titleStyle>
      <a:lvl1pPr algn="l" rtl="0" eaLnBrk="0" fontAlgn="base" hangingPunct="0">
        <a:lnSpc>
          <a:spcPct val="70000"/>
        </a:lnSpc>
        <a:spcBef>
          <a:spcPct val="0"/>
        </a:spcBef>
        <a:spcAft>
          <a:spcPct val="0"/>
        </a:spcAft>
        <a:defRPr sz="4800" b="1">
          <a:solidFill>
            <a:schemeClr val="tx2"/>
          </a:solidFill>
          <a:latin typeface="+mj-lt"/>
          <a:ea typeface="+mj-ea"/>
          <a:cs typeface="+mj-cs"/>
        </a:defRPr>
      </a:lvl1pPr>
      <a:lvl2pPr algn="l" rtl="0" eaLnBrk="0" fontAlgn="base" hangingPunct="0">
        <a:lnSpc>
          <a:spcPct val="70000"/>
        </a:lnSpc>
        <a:spcBef>
          <a:spcPct val="0"/>
        </a:spcBef>
        <a:spcAft>
          <a:spcPct val="0"/>
        </a:spcAft>
        <a:defRPr sz="4800" b="1">
          <a:solidFill>
            <a:schemeClr val="tx2"/>
          </a:solidFill>
          <a:latin typeface="Arial Narrow" pitchFamily="34" charset="0"/>
        </a:defRPr>
      </a:lvl2pPr>
      <a:lvl3pPr algn="l" rtl="0" eaLnBrk="0" fontAlgn="base" hangingPunct="0">
        <a:lnSpc>
          <a:spcPct val="70000"/>
        </a:lnSpc>
        <a:spcBef>
          <a:spcPct val="0"/>
        </a:spcBef>
        <a:spcAft>
          <a:spcPct val="0"/>
        </a:spcAft>
        <a:defRPr sz="4800" b="1">
          <a:solidFill>
            <a:schemeClr val="tx2"/>
          </a:solidFill>
          <a:latin typeface="Arial Narrow" pitchFamily="34" charset="0"/>
        </a:defRPr>
      </a:lvl3pPr>
      <a:lvl4pPr algn="l" rtl="0" eaLnBrk="0" fontAlgn="base" hangingPunct="0">
        <a:lnSpc>
          <a:spcPct val="70000"/>
        </a:lnSpc>
        <a:spcBef>
          <a:spcPct val="0"/>
        </a:spcBef>
        <a:spcAft>
          <a:spcPct val="0"/>
        </a:spcAft>
        <a:defRPr sz="4800" b="1">
          <a:solidFill>
            <a:schemeClr val="tx2"/>
          </a:solidFill>
          <a:latin typeface="Arial Narrow" pitchFamily="34" charset="0"/>
        </a:defRPr>
      </a:lvl4pPr>
      <a:lvl5pPr algn="l" rtl="0" eaLnBrk="0" fontAlgn="base" hangingPunct="0">
        <a:lnSpc>
          <a:spcPct val="70000"/>
        </a:lnSpc>
        <a:spcBef>
          <a:spcPct val="0"/>
        </a:spcBef>
        <a:spcAft>
          <a:spcPct val="0"/>
        </a:spcAft>
        <a:defRPr sz="4800" b="1">
          <a:solidFill>
            <a:schemeClr val="tx2"/>
          </a:solidFill>
          <a:latin typeface="Arial Narrow" pitchFamily="34" charset="0"/>
        </a:defRPr>
      </a:lvl5pPr>
      <a:lvl6pPr marL="457200" algn="l" rtl="0" fontAlgn="base">
        <a:lnSpc>
          <a:spcPct val="70000"/>
        </a:lnSpc>
        <a:spcBef>
          <a:spcPct val="0"/>
        </a:spcBef>
        <a:spcAft>
          <a:spcPct val="0"/>
        </a:spcAft>
        <a:defRPr sz="4800" b="1">
          <a:solidFill>
            <a:schemeClr val="tx2"/>
          </a:solidFill>
          <a:latin typeface="Arial Narrow" pitchFamily="34" charset="0"/>
        </a:defRPr>
      </a:lvl6pPr>
      <a:lvl7pPr marL="914400" algn="l" rtl="0" fontAlgn="base">
        <a:lnSpc>
          <a:spcPct val="70000"/>
        </a:lnSpc>
        <a:spcBef>
          <a:spcPct val="0"/>
        </a:spcBef>
        <a:spcAft>
          <a:spcPct val="0"/>
        </a:spcAft>
        <a:defRPr sz="4800" b="1">
          <a:solidFill>
            <a:schemeClr val="tx2"/>
          </a:solidFill>
          <a:latin typeface="Arial Narrow" pitchFamily="34" charset="0"/>
        </a:defRPr>
      </a:lvl7pPr>
      <a:lvl8pPr marL="1371600" algn="l" rtl="0" fontAlgn="base">
        <a:lnSpc>
          <a:spcPct val="70000"/>
        </a:lnSpc>
        <a:spcBef>
          <a:spcPct val="0"/>
        </a:spcBef>
        <a:spcAft>
          <a:spcPct val="0"/>
        </a:spcAft>
        <a:defRPr sz="4800" b="1">
          <a:solidFill>
            <a:schemeClr val="tx2"/>
          </a:solidFill>
          <a:latin typeface="Arial Narrow" pitchFamily="34" charset="0"/>
        </a:defRPr>
      </a:lvl8pPr>
      <a:lvl9pPr marL="1828800" algn="l" rtl="0" fontAlgn="base">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dt" sz="quarter" idx="10"/>
          </p:nvPr>
        </p:nvSpPr>
        <p:spPr>
          <a:xfrm>
            <a:off x="300038" y="6203950"/>
            <a:ext cx="1387475" cy="457200"/>
          </a:xfrm>
        </p:spPr>
        <p:txBody>
          <a:bodyPr/>
          <a:lstStyle/>
          <a:p>
            <a:pPr>
              <a:defRPr/>
            </a:pPr>
            <a:r>
              <a:rPr lang="en-US" dirty="0" smtClean="0"/>
              <a:t>24.03.2018</a:t>
            </a:r>
            <a:endParaRPr lang="en-US" dirty="0"/>
          </a:p>
        </p:txBody>
      </p:sp>
      <p:sp>
        <p:nvSpPr>
          <p:cNvPr id="5" name="Rectangle 8"/>
          <p:cNvSpPr>
            <a:spLocks noGrp="1" noChangeArrowheads="1"/>
          </p:cNvSpPr>
          <p:nvPr>
            <p:ph type="sldNum" sz="quarter" idx="12"/>
          </p:nvPr>
        </p:nvSpPr>
        <p:spPr>
          <a:xfrm>
            <a:off x="8478838" y="6248400"/>
            <a:ext cx="436562" cy="457200"/>
          </a:xfrm>
        </p:spPr>
        <p:txBody>
          <a:bodyPr/>
          <a:lstStyle/>
          <a:p>
            <a:pPr>
              <a:defRPr/>
            </a:pPr>
            <a:fld id="{8C448043-FF8A-4CC0-A0B5-C140F93DDA86}" type="slidenum">
              <a:rPr lang="en-US"/>
              <a:pPr>
                <a:defRPr/>
              </a:pPr>
              <a:t>1</a:t>
            </a:fld>
            <a:endParaRPr lang="en-US"/>
          </a:p>
        </p:txBody>
      </p:sp>
      <p:sp>
        <p:nvSpPr>
          <p:cNvPr id="3076" name="Rectangle 6"/>
          <p:cNvSpPr>
            <a:spLocks noGrp="1" noChangeArrowheads="1"/>
          </p:cNvSpPr>
          <p:nvPr>
            <p:ph type="ctrTitle"/>
          </p:nvPr>
        </p:nvSpPr>
        <p:spPr>
          <a:xfrm>
            <a:off x="993775" y="0"/>
            <a:ext cx="7740650" cy="3027363"/>
          </a:xfrm>
        </p:spPr>
        <p:txBody>
          <a:bodyPr/>
          <a:lstStyle/>
          <a:p>
            <a:pPr algn="ctr" eaLnBrk="1" hangingPunct="1"/>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CENTRE </a:t>
            </a:r>
            <a:r>
              <a:rPr lang="en-US" sz="4000" dirty="0" smtClean="0"/>
              <a:t>FOR DEVELOPMENT OF IMAGING TECHNOLOGY  </a:t>
            </a:r>
            <a:r>
              <a:rPr lang="en-US" sz="4400" dirty="0" smtClean="0"/>
              <a:t/>
            </a:r>
            <a:br>
              <a:rPr lang="en-US" sz="4400" dirty="0" smtClean="0"/>
            </a:br>
            <a:r>
              <a:rPr lang="en-US" sz="4400" dirty="0" smtClean="0"/>
              <a:t>C-DIT</a:t>
            </a:r>
            <a:br>
              <a:rPr lang="en-US" sz="4400" dirty="0" smtClean="0"/>
            </a:br>
            <a:r>
              <a:rPr lang="en-US" sz="4400" dirty="0" smtClean="0"/>
              <a:t>   </a:t>
            </a:r>
            <a:r>
              <a:rPr lang="en-US" sz="4400" dirty="0" smtClean="0"/>
              <a:t/>
            </a:r>
            <a:br>
              <a:rPr lang="en-US" sz="4400" dirty="0" smtClean="0"/>
            </a:br>
            <a:r>
              <a:rPr lang="en-US" sz="4400" dirty="0" smtClean="0"/>
              <a:t/>
            </a:r>
            <a:br>
              <a:rPr lang="en-US" sz="4400" dirty="0" smtClean="0"/>
            </a:br>
            <a:endParaRPr lang="en-US" sz="3200" i="1" dirty="0" smtClean="0">
              <a:latin typeface="Adobe Caslon Pro Bold" pitchFamily="18" charset="0"/>
            </a:endParaRPr>
          </a:p>
        </p:txBody>
      </p:sp>
      <p:sp>
        <p:nvSpPr>
          <p:cNvPr id="3077" name="Rectangle 7"/>
          <p:cNvSpPr>
            <a:spLocks noGrp="1" noChangeArrowheads="1"/>
          </p:cNvSpPr>
          <p:nvPr>
            <p:ph type="subTitle" idx="1"/>
          </p:nvPr>
        </p:nvSpPr>
        <p:spPr>
          <a:xfrm>
            <a:off x="1066800" y="3063875"/>
            <a:ext cx="6681788" cy="1229221"/>
          </a:xfrm>
        </p:spPr>
        <p:txBody>
          <a:bodyPr/>
          <a:lstStyle/>
          <a:p>
            <a:pPr algn="ctr" eaLnBrk="1" hangingPunct="1">
              <a:defRPr/>
            </a:pPr>
            <a:r>
              <a:rPr lang="en-US" sz="2800" dirty="0" smtClean="0"/>
              <a:t/>
            </a:r>
            <a:br>
              <a:rPr lang="en-US" sz="2800" dirty="0" smtClean="0"/>
            </a:br>
            <a:r>
              <a:rPr lang="en-US" sz="2800" dirty="0" smtClean="0"/>
              <a:t>     </a:t>
            </a:r>
            <a:r>
              <a:rPr lang="en-US" sz="2800" dirty="0" smtClean="0"/>
              <a:t>             </a:t>
            </a:r>
            <a:r>
              <a:rPr lang="en-US" sz="2800" dirty="0" smtClean="0"/>
              <a:t>ACTIVITY </a:t>
            </a:r>
            <a:r>
              <a:rPr lang="en-US" sz="2800" dirty="0" smtClean="0"/>
              <a:t>REPORT 2017-18</a:t>
            </a:r>
            <a:endParaRPr lang="en-US" sz="2800" dirty="0" smtClean="0"/>
          </a:p>
          <a:p>
            <a:pPr algn="ctr" eaLnBrk="1" hangingPunct="1">
              <a:defRPr/>
            </a:pPr>
            <a:r>
              <a:rPr lang="en-US" sz="2800" dirty="0" smtClean="0"/>
              <a:t>    </a:t>
            </a:r>
          </a:p>
          <a:p>
            <a:pPr algn="ctr" eaLnBrk="1" hangingPunct="1">
              <a:defRPr/>
            </a:pPr>
            <a:endParaRPr lang="en-US" sz="3600" dirty="0" smtClean="0">
              <a:solidFill>
                <a:schemeClr val="tx2">
                  <a:lumMod val="50000"/>
                </a:schemeClr>
              </a:solidFill>
            </a:endParaRPr>
          </a:p>
          <a:p>
            <a:pPr algn="ctr" eaLnBrk="1" hangingPunct="1">
              <a:defRPr/>
            </a:pPr>
            <a:endParaRPr lang="en-US" sz="3600" dirty="0" smtClean="0">
              <a:solidFill>
                <a:schemeClr val="tx2">
                  <a:lumMod val="50000"/>
                </a:schemeClr>
              </a:solidFill>
            </a:endParaRPr>
          </a:p>
          <a:p>
            <a:pPr algn="ctr" eaLnBrk="1" hangingPunct="1">
              <a:defRPr/>
            </a:pPr>
            <a:endParaRPr lang="en-US" sz="3600" dirty="0" smtClean="0">
              <a:solidFill>
                <a:schemeClr val="tx2">
                  <a:lumMod val="50000"/>
                </a:schemeClr>
              </a:solidFill>
            </a:endParaRPr>
          </a:p>
          <a:p>
            <a:pPr algn="ctr" eaLnBrk="1" hangingPunct="1">
              <a:defRPr/>
            </a:pPr>
            <a:endParaRPr lang="en-US" sz="3600" dirty="0" smtClean="0">
              <a:solidFill>
                <a:schemeClr val="tx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11267"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5F63CF1C-85C2-4F24-A1AE-B0B6AB913B7E}" type="slidenum">
              <a:rPr lang="en-US" sz="2400"/>
              <a:pPr>
                <a:defRPr/>
              </a:pPr>
              <a:t>10</a:t>
            </a:fld>
            <a:endParaRPr lang="en-US" sz="2400"/>
          </a:p>
        </p:txBody>
      </p:sp>
      <p:sp>
        <p:nvSpPr>
          <p:cNvPr id="11" name="Content Placeholder 10"/>
          <p:cNvSpPr>
            <a:spLocks noGrp="1"/>
          </p:cNvSpPr>
          <p:nvPr>
            <p:ph idx="1"/>
          </p:nvPr>
        </p:nvSpPr>
        <p:spPr>
          <a:xfrm>
            <a:off x="2563813" y="273050"/>
            <a:ext cx="6122987" cy="7584442"/>
          </a:xfrm>
        </p:spPr>
        <p:txBody>
          <a:bodyPr/>
          <a:lstStyle/>
          <a:p>
            <a:pPr>
              <a:defRPr/>
            </a:pPr>
            <a:r>
              <a:rPr lang="en-US" dirty="0" smtClean="0">
                <a:solidFill>
                  <a:schemeClr val="tx2">
                    <a:lumMod val="50000"/>
                  </a:schemeClr>
                </a:solidFill>
              </a:rPr>
              <a:t>e- Governance Implementation</a:t>
            </a:r>
            <a:endParaRPr lang="en-US" dirty="0" smtClean="0"/>
          </a:p>
          <a:p>
            <a:pPr>
              <a:buFont typeface="Wingdings" pitchFamily="2" charset="2"/>
              <a:buNone/>
              <a:defRPr/>
            </a:pPr>
            <a:endParaRPr lang="en-US" sz="2400" dirty="0" smtClean="0">
              <a:solidFill>
                <a:schemeClr val="tx2">
                  <a:lumMod val="50000"/>
                </a:schemeClr>
              </a:solidFill>
            </a:endParaRPr>
          </a:p>
          <a:p>
            <a:pPr>
              <a:buFont typeface="Wingdings" pitchFamily="2" charset="2"/>
              <a:buNone/>
              <a:defRPr/>
            </a:pPr>
            <a:r>
              <a:rPr lang="en-US" sz="2400" dirty="0" smtClean="0">
                <a:solidFill>
                  <a:schemeClr val="tx2">
                    <a:lumMod val="50000"/>
                  </a:schemeClr>
                </a:solidFill>
              </a:rPr>
              <a:t>Main Project </a:t>
            </a:r>
          </a:p>
          <a:p>
            <a:pPr>
              <a:buClr>
                <a:schemeClr val="accent2">
                  <a:lumMod val="20000"/>
                  <a:lumOff val="80000"/>
                </a:schemeClr>
              </a:buClr>
              <a:buSzPct val="100000"/>
              <a:buFont typeface="Wingdings" pitchFamily="2" charset="2"/>
              <a:buChar char="Ø"/>
              <a:defRPr/>
            </a:pPr>
            <a:r>
              <a:rPr lang="en-US" sz="1900" dirty="0" smtClean="0"/>
              <a:t>Facility Management Services for MVD - </a:t>
            </a:r>
            <a:r>
              <a:rPr lang="en-US" sz="2000" dirty="0" smtClean="0"/>
              <a:t>Hardware maintenance, networking management, technical support, System Administration, supply of pre-printed stationery and consumables, housekeeping in RTO offices etc are the important services being provided. </a:t>
            </a:r>
          </a:p>
          <a:p>
            <a:pPr>
              <a:buClr>
                <a:schemeClr val="accent2">
                  <a:lumMod val="20000"/>
                  <a:lumOff val="80000"/>
                </a:schemeClr>
              </a:buClr>
              <a:buSzPct val="100000"/>
              <a:buFont typeface="Wingdings" pitchFamily="2" charset="2"/>
              <a:buChar char="Ø"/>
              <a:defRPr/>
            </a:pPr>
            <a:r>
              <a:rPr lang="en-US" sz="2000" dirty="0" smtClean="0"/>
              <a:t>New 3 year contract signed.</a:t>
            </a:r>
            <a:endParaRPr lang="en-US" sz="1900" dirty="0" smtClean="0"/>
          </a:p>
          <a:p>
            <a:pPr>
              <a:buClr>
                <a:schemeClr val="accent2">
                  <a:lumMod val="20000"/>
                  <a:lumOff val="80000"/>
                </a:schemeClr>
              </a:buClr>
              <a:buSzPct val="100000"/>
              <a:buFont typeface="Wingdings" pitchFamily="2" charset="2"/>
              <a:buNone/>
              <a:defRPr/>
            </a:pPr>
            <a:r>
              <a:rPr lang="en-US" sz="1900" dirty="0" smtClean="0">
                <a:solidFill>
                  <a:schemeClr val="tx2">
                    <a:lumMod val="50000"/>
                  </a:schemeClr>
                </a:solidFill>
              </a:rPr>
              <a:t>Other important projects</a:t>
            </a:r>
          </a:p>
          <a:p>
            <a:pPr>
              <a:buClr>
                <a:schemeClr val="accent2">
                  <a:lumMod val="20000"/>
                  <a:lumOff val="80000"/>
                </a:schemeClr>
              </a:buClr>
              <a:buSzPct val="100000"/>
              <a:buFont typeface="Wingdings" pitchFamily="2" charset="2"/>
              <a:buChar char="Ø"/>
              <a:defRPr/>
            </a:pPr>
            <a:r>
              <a:rPr lang="en-US" sz="1900" dirty="0" smtClean="0"/>
              <a:t>Support for E- procurement for KSITM –e procurement system of </a:t>
            </a:r>
            <a:r>
              <a:rPr lang="en-US" sz="1900" dirty="0" err="1" smtClean="0"/>
              <a:t>GoK</a:t>
            </a:r>
            <a:r>
              <a:rPr lang="en-US" sz="1900" dirty="0" smtClean="0"/>
              <a:t> run by KSITM-completed</a:t>
            </a:r>
          </a:p>
          <a:p>
            <a:pPr>
              <a:buClr>
                <a:schemeClr val="accent2">
                  <a:lumMod val="20000"/>
                  <a:lumOff val="80000"/>
                </a:schemeClr>
              </a:buClr>
              <a:buSzPct val="100000"/>
              <a:buFont typeface="Wingdings" pitchFamily="2" charset="2"/>
              <a:buChar char="Ø"/>
              <a:defRPr/>
            </a:pPr>
            <a:r>
              <a:rPr lang="en-US" sz="1900" dirty="0" smtClean="0"/>
              <a:t>E-court project – Technical and manpower support to e-court project of Kerala High Court and District courts- being completed</a:t>
            </a:r>
          </a:p>
          <a:p>
            <a:pPr>
              <a:buClr>
                <a:schemeClr val="accent2">
                  <a:lumMod val="20000"/>
                  <a:lumOff val="80000"/>
                </a:schemeClr>
              </a:buClr>
              <a:buSzPct val="100000"/>
              <a:buFont typeface="Wingdings" pitchFamily="2" charset="2"/>
              <a:buChar char="Ø"/>
              <a:defRPr/>
            </a:pPr>
            <a:r>
              <a:rPr lang="en-US" sz="1900" dirty="0" smtClean="0"/>
              <a:t>AMC for Video conferencing at KSITM for State Government.- terminated </a:t>
            </a:r>
            <a:endParaRPr lang="en-US" sz="2000" dirty="0" smtClean="0"/>
          </a:p>
          <a:p>
            <a:pPr>
              <a:buClr>
                <a:schemeClr val="accent2">
                  <a:lumMod val="20000"/>
                  <a:lumOff val="80000"/>
                </a:schemeClr>
              </a:buClr>
              <a:buSzPct val="100000"/>
              <a:buFont typeface="Wingdings" pitchFamily="2" charset="2"/>
              <a:buNone/>
              <a:defRPr/>
            </a:pP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11271"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12291"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A6F49936-5314-4069-BC93-357D62785045}" type="slidenum">
              <a:rPr lang="en-US" sz="2400"/>
              <a:pPr>
                <a:defRPr/>
              </a:pPr>
              <a:t>11</a:t>
            </a:fld>
            <a:endParaRPr lang="en-US" sz="2400"/>
          </a:p>
        </p:txBody>
      </p:sp>
      <p:sp>
        <p:nvSpPr>
          <p:cNvPr id="11" name="Content Placeholder 10"/>
          <p:cNvSpPr>
            <a:spLocks noGrp="1"/>
          </p:cNvSpPr>
          <p:nvPr>
            <p:ph idx="1"/>
          </p:nvPr>
        </p:nvSpPr>
        <p:spPr>
          <a:xfrm>
            <a:off x="2563813" y="273050"/>
            <a:ext cx="6122987" cy="6405563"/>
          </a:xfrm>
        </p:spPr>
        <p:txBody>
          <a:bodyPr/>
          <a:lstStyle/>
          <a:p>
            <a:pPr>
              <a:defRPr/>
            </a:pPr>
            <a:r>
              <a:rPr lang="en-US" dirty="0" smtClean="0">
                <a:solidFill>
                  <a:schemeClr val="tx2">
                    <a:lumMod val="50000"/>
                  </a:schemeClr>
                </a:solidFill>
              </a:rPr>
              <a:t>Research and Development</a:t>
            </a:r>
            <a:endParaRPr lang="en-US" dirty="0" smtClean="0"/>
          </a:p>
          <a:p>
            <a:pPr>
              <a:buFont typeface="Wingdings" pitchFamily="2" charset="2"/>
              <a:buNone/>
              <a:defRPr/>
            </a:pPr>
            <a:r>
              <a:rPr lang="en-US" sz="2000" dirty="0" smtClean="0"/>
              <a:t>             </a:t>
            </a:r>
            <a:endParaRPr lang="en-US" sz="2400" dirty="0" smtClean="0">
              <a:solidFill>
                <a:schemeClr val="tx2">
                  <a:lumMod val="50000"/>
                </a:schemeClr>
              </a:solidFill>
            </a:endParaRPr>
          </a:p>
          <a:p>
            <a:pPr>
              <a:buFont typeface="Wingdings" pitchFamily="2" charset="2"/>
              <a:buNone/>
              <a:defRPr/>
            </a:pPr>
            <a:r>
              <a:rPr lang="en-US" sz="2400" dirty="0" smtClean="0">
                <a:solidFill>
                  <a:schemeClr val="tx2">
                    <a:lumMod val="50000"/>
                  </a:schemeClr>
                </a:solidFill>
              </a:rPr>
              <a:t>Highlights</a:t>
            </a:r>
          </a:p>
          <a:p>
            <a:pPr>
              <a:buClr>
                <a:schemeClr val="accent2">
                  <a:lumMod val="20000"/>
                  <a:lumOff val="80000"/>
                </a:schemeClr>
              </a:buClr>
              <a:buSzPct val="100000"/>
              <a:buFont typeface="Wingdings" pitchFamily="2" charset="2"/>
              <a:buChar char="Ø"/>
              <a:defRPr/>
            </a:pPr>
            <a:r>
              <a:rPr lang="en-US" sz="1900" dirty="0" smtClean="0"/>
              <a:t>Authorized research centre of University of Kerala</a:t>
            </a:r>
          </a:p>
          <a:p>
            <a:pPr>
              <a:buClr>
                <a:schemeClr val="accent2">
                  <a:lumMod val="20000"/>
                  <a:lumOff val="80000"/>
                </a:schemeClr>
              </a:buClr>
              <a:buSzPct val="100000"/>
              <a:buFont typeface="Wingdings" pitchFamily="2" charset="2"/>
              <a:buChar char="Ø"/>
              <a:defRPr/>
            </a:pPr>
            <a:r>
              <a:rPr lang="en-US" sz="1900" dirty="0" smtClean="0"/>
              <a:t>Promotes integration and collaboration in ICT research and training</a:t>
            </a:r>
          </a:p>
          <a:p>
            <a:pPr>
              <a:buClr>
                <a:schemeClr val="accent2">
                  <a:lumMod val="20000"/>
                  <a:lumOff val="80000"/>
                </a:schemeClr>
              </a:buClr>
              <a:buSzPct val="100000"/>
              <a:buFont typeface="Wingdings" pitchFamily="2" charset="2"/>
              <a:buChar char="Ø"/>
              <a:defRPr/>
            </a:pPr>
            <a:endParaRPr lang="en-US" sz="19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r>
              <a:rPr lang="en-US" sz="1900" dirty="0" smtClean="0">
                <a:solidFill>
                  <a:schemeClr val="tx2">
                    <a:lumMod val="50000"/>
                  </a:schemeClr>
                </a:solidFill>
              </a:rPr>
              <a:t>Important projects</a:t>
            </a:r>
          </a:p>
          <a:p>
            <a:pPr>
              <a:buClr>
                <a:schemeClr val="accent2">
                  <a:lumMod val="20000"/>
                  <a:lumOff val="80000"/>
                </a:schemeClr>
              </a:buClr>
              <a:buSzPct val="100000"/>
              <a:buFont typeface="Wingdings" pitchFamily="2" charset="2"/>
              <a:buChar char="Ø"/>
              <a:defRPr/>
            </a:pPr>
            <a:r>
              <a:rPr lang="en-US" sz="1900" dirty="0" smtClean="0"/>
              <a:t>Malayalam Text to Speech - funded under annual plan of </a:t>
            </a:r>
            <a:r>
              <a:rPr lang="en-US" sz="1900" dirty="0" err="1" smtClean="0"/>
              <a:t>GoK</a:t>
            </a:r>
            <a:r>
              <a:rPr lang="en-US" sz="1900" dirty="0" smtClean="0"/>
              <a:t> - ongoing</a:t>
            </a:r>
          </a:p>
          <a:p>
            <a:pPr>
              <a:buClr>
                <a:schemeClr val="accent2">
                  <a:lumMod val="20000"/>
                  <a:lumOff val="80000"/>
                </a:schemeClr>
              </a:buClr>
              <a:buSzPct val="100000"/>
              <a:buFont typeface="Wingdings" pitchFamily="2" charset="2"/>
              <a:buChar char="Ø"/>
              <a:defRPr/>
            </a:pPr>
            <a:r>
              <a:rPr lang="en-US" sz="1900" dirty="0" smtClean="0"/>
              <a:t>Malayalam text to speech(Pilot) - funded under annual plan of </a:t>
            </a:r>
            <a:r>
              <a:rPr lang="en-US" sz="1900" dirty="0" err="1" smtClean="0"/>
              <a:t>GoK</a:t>
            </a:r>
            <a:r>
              <a:rPr lang="en-US" sz="1900" dirty="0" smtClean="0"/>
              <a:t> - ongoing</a:t>
            </a:r>
          </a:p>
          <a:p>
            <a:pPr>
              <a:buClr>
                <a:schemeClr val="accent2">
                  <a:lumMod val="20000"/>
                  <a:lumOff val="80000"/>
                </a:schemeClr>
              </a:buClr>
              <a:buSzPct val="100000"/>
              <a:buFont typeface="Wingdings" pitchFamily="2" charset="2"/>
              <a:buChar char="Ø"/>
              <a:defRPr/>
            </a:pPr>
            <a:r>
              <a:rPr lang="en-US" sz="1900" dirty="0" smtClean="0"/>
              <a:t>Economic Review 2017 – redesign of both print and web editions</a:t>
            </a:r>
          </a:p>
          <a:p>
            <a:pPr>
              <a:buClr>
                <a:schemeClr val="accent2">
                  <a:lumMod val="20000"/>
                  <a:lumOff val="80000"/>
                </a:schemeClr>
              </a:buClr>
              <a:buSzPct val="100000"/>
              <a:buFont typeface="Wingdings" pitchFamily="2" charset="2"/>
              <a:buChar char="Ø"/>
              <a:defRPr/>
            </a:pPr>
            <a:r>
              <a:rPr lang="en-US" sz="1900" dirty="0" smtClean="0"/>
              <a:t>MEDIT Courses – in association with MCC</a:t>
            </a:r>
          </a:p>
          <a:p>
            <a:pPr>
              <a:buClr>
                <a:schemeClr val="accent2">
                  <a:lumMod val="20000"/>
                  <a:lumOff val="80000"/>
                </a:schemeClr>
              </a:buClr>
              <a:buSzPct val="100000"/>
              <a:buFont typeface="Wingdings" pitchFamily="2" charset="2"/>
              <a:buChar char="Ø"/>
              <a:defRPr/>
            </a:pPr>
            <a:r>
              <a:rPr lang="en-US" sz="1900" dirty="0" smtClean="0"/>
              <a:t>Malayalam language computing -Treebank Project  for Ministry for Communication and IT, </a:t>
            </a:r>
            <a:r>
              <a:rPr lang="en-US" sz="1900" dirty="0" err="1" smtClean="0"/>
              <a:t>GoI</a:t>
            </a:r>
            <a:r>
              <a:rPr lang="en-US" sz="1900" dirty="0" smtClean="0"/>
              <a:t>- Completed on April 2017</a:t>
            </a:r>
            <a:endParaRPr lang="en-US" sz="2000" dirty="0" smtClean="0"/>
          </a:p>
          <a:p>
            <a:pPr>
              <a:buClr>
                <a:schemeClr val="accent2">
                  <a:lumMod val="20000"/>
                  <a:lumOff val="80000"/>
                </a:schemeClr>
              </a:buClr>
              <a:buSzPct val="100000"/>
              <a:buFont typeface="Wingdings" pitchFamily="2" charset="2"/>
              <a:buNone/>
              <a:defRPr/>
            </a:pP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12295"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13315"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5A7B2B3F-64C3-4125-A064-2689B163E79F}" type="slidenum">
              <a:rPr lang="en-US" sz="2400"/>
              <a:pPr>
                <a:defRPr/>
              </a:pPr>
              <a:t>12</a:t>
            </a:fld>
            <a:endParaRPr lang="en-US" sz="2400"/>
          </a:p>
        </p:txBody>
      </p:sp>
      <p:sp>
        <p:nvSpPr>
          <p:cNvPr id="11" name="Content Placeholder 10"/>
          <p:cNvSpPr>
            <a:spLocks noGrp="1"/>
          </p:cNvSpPr>
          <p:nvPr>
            <p:ph idx="1"/>
          </p:nvPr>
        </p:nvSpPr>
        <p:spPr>
          <a:xfrm>
            <a:off x="2563813" y="273050"/>
            <a:ext cx="6122987" cy="6405563"/>
          </a:xfrm>
        </p:spPr>
        <p:txBody>
          <a:bodyPr/>
          <a:lstStyle/>
          <a:p>
            <a:pPr>
              <a:defRPr/>
            </a:pPr>
            <a:r>
              <a:rPr lang="en-US" dirty="0" smtClean="0">
                <a:solidFill>
                  <a:schemeClr val="tx2">
                    <a:lumMod val="50000"/>
                  </a:schemeClr>
                </a:solidFill>
              </a:rPr>
              <a:t>Green Energy and Technology</a:t>
            </a:r>
            <a:endParaRPr lang="en-US" dirty="0" smtClean="0"/>
          </a:p>
          <a:p>
            <a:pPr>
              <a:buFont typeface="Wingdings" pitchFamily="2" charset="2"/>
              <a:buNone/>
              <a:defRPr/>
            </a:pPr>
            <a:r>
              <a:rPr lang="en-US" sz="2000" dirty="0" smtClean="0"/>
              <a:t>    </a:t>
            </a:r>
          </a:p>
          <a:p>
            <a:pPr>
              <a:buFont typeface="Wingdings" pitchFamily="2" charset="2"/>
              <a:buNone/>
              <a:defRPr/>
            </a:pPr>
            <a:r>
              <a:rPr lang="en-US" sz="2000" dirty="0" smtClean="0"/>
              <a:t>     </a:t>
            </a:r>
            <a:r>
              <a:rPr lang="en-IN" sz="2000" dirty="0" smtClean="0"/>
              <a:t>Conducted feasibility study for ANERT for assessment of rooftop Solar potential for Implementation of Solar Power solutions through decentralized solar power plants over the Public Buildings in LSGIs in Kerala vide G.O.(RT) No.113/2017/PD dated 31.03.2017</a:t>
            </a:r>
            <a:endParaRPr lang="en-US" sz="2400" dirty="0" smtClean="0">
              <a:solidFill>
                <a:schemeClr val="tx2">
                  <a:lumMod val="50000"/>
                </a:schemeClr>
              </a:solidFill>
            </a:endParaRPr>
          </a:p>
          <a:p>
            <a:pPr>
              <a:buFont typeface="Wingdings" pitchFamily="2" charset="2"/>
              <a:buNone/>
              <a:defRPr/>
            </a:pPr>
            <a:endParaRPr lang="en-US" sz="2400" dirty="0" smtClean="0">
              <a:solidFill>
                <a:schemeClr val="tx2">
                  <a:lumMod val="50000"/>
                </a:schemeClr>
              </a:solidFill>
            </a:endParaRPr>
          </a:p>
          <a:p>
            <a:pPr>
              <a:buFont typeface="Wingdings" pitchFamily="2" charset="2"/>
              <a:buNone/>
              <a:defRPr/>
            </a:pPr>
            <a:r>
              <a:rPr lang="en-US" sz="2400" dirty="0" smtClean="0">
                <a:solidFill>
                  <a:schemeClr val="tx2">
                    <a:lumMod val="50000"/>
                  </a:schemeClr>
                </a:solidFill>
              </a:rPr>
              <a:t>Highlights</a:t>
            </a:r>
          </a:p>
          <a:p>
            <a:pPr>
              <a:buClr>
                <a:schemeClr val="accent2">
                  <a:lumMod val="20000"/>
                  <a:lumOff val="80000"/>
                </a:schemeClr>
              </a:buClr>
              <a:buSzPct val="100000"/>
              <a:buFont typeface="Wingdings" pitchFamily="2" charset="2"/>
              <a:buChar char="Ø"/>
              <a:defRPr/>
            </a:pPr>
            <a:r>
              <a:rPr lang="en-IN" sz="2000" dirty="0" smtClean="0"/>
              <a:t>completed the survey in 203 </a:t>
            </a:r>
            <a:r>
              <a:rPr lang="en-IN" sz="2000" dirty="0" err="1" smtClean="0"/>
              <a:t>Grama</a:t>
            </a:r>
            <a:r>
              <a:rPr lang="en-IN" sz="2000" dirty="0" smtClean="0"/>
              <a:t> </a:t>
            </a:r>
            <a:r>
              <a:rPr lang="en-IN" sz="2000" dirty="0" err="1" smtClean="0"/>
              <a:t>Panchayats</a:t>
            </a:r>
            <a:r>
              <a:rPr lang="en-IN" sz="2000" dirty="0" smtClean="0"/>
              <a:t>, 30 Block </a:t>
            </a:r>
            <a:r>
              <a:rPr lang="en-IN" sz="2000" dirty="0" err="1" smtClean="0"/>
              <a:t>Panchayats</a:t>
            </a:r>
            <a:r>
              <a:rPr lang="en-IN" sz="2000" dirty="0" smtClean="0"/>
              <a:t>, 19 Municipalities and 2 Corporations </a:t>
            </a:r>
          </a:p>
          <a:p>
            <a:pPr>
              <a:buClr>
                <a:schemeClr val="accent2">
                  <a:lumMod val="20000"/>
                  <a:lumOff val="80000"/>
                </a:schemeClr>
              </a:buClr>
              <a:buSzPct val="100000"/>
              <a:buFont typeface="Wingdings" pitchFamily="2" charset="2"/>
              <a:buChar char="Ø"/>
              <a:defRPr/>
            </a:pPr>
            <a:r>
              <a:rPr lang="en-IN" sz="2000" dirty="0" smtClean="0"/>
              <a:t>Prepared the draft report and being finalised in consultation with ANERT. </a:t>
            </a:r>
          </a:p>
          <a:p>
            <a:pPr>
              <a:buClr>
                <a:schemeClr val="accent2">
                  <a:lumMod val="20000"/>
                  <a:lumOff val="80000"/>
                </a:schemeClr>
              </a:buClr>
              <a:buSzPct val="100000"/>
              <a:buFont typeface="Wingdings" pitchFamily="2" charset="2"/>
              <a:buChar char="Ø"/>
              <a:defRPr/>
            </a:pPr>
            <a:r>
              <a:rPr lang="en-IN" sz="2000" dirty="0" smtClean="0"/>
              <a:t>Also provided the mobile app used in  the field survey</a:t>
            </a:r>
          </a:p>
          <a:p>
            <a:pPr>
              <a:buClr>
                <a:schemeClr val="accent2">
                  <a:lumMod val="20000"/>
                  <a:lumOff val="80000"/>
                </a:schemeClr>
              </a:buClr>
              <a:buSzPct val="100000"/>
              <a:buFont typeface="Wingdings" pitchFamily="2" charset="2"/>
              <a:buNone/>
              <a:defRPr/>
            </a:pP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13319"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14339"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8A378F57-3C25-4653-A3CE-B3C42298999B}" type="slidenum">
              <a:rPr lang="en-US" sz="2400"/>
              <a:pPr>
                <a:defRPr/>
              </a:pPr>
              <a:t>13</a:t>
            </a:fld>
            <a:endParaRPr lang="en-US" sz="2400"/>
          </a:p>
        </p:txBody>
      </p:sp>
      <p:sp>
        <p:nvSpPr>
          <p:cNvPr id="11" name="Content Placeholder 10"/>
          <p:cNvSpPr>
            <a:spLocks noGrp="1"/>
          </p:cNvSpPr>
          <p:nvPr>
            <p:ph idx="1"/>
          </p:nvPr>
        </p:nvSpPr>
        <p:spPr>
          <a:xfrm>
            <a:off x="2271713" y="288925"/>
            <a:ext cx="6718300" cy="6207125"/>
          </a:xfrm>
        </p:spPr>
        <p:txBody>
          <a:bodyPr/>
          <a:lstStyle/>
          <a:p>
            <a:pPr algn="r">
              <a:defRPr/>
            </a:pPr>
            <a:r>
              <a:rPr lang="en-US" dirty="0" smtClean="0">
                <a:solidFill>
                  <a:schemeClr val="tx2">
                    <a:lumMod val="50000"/>
                  </a:schemeClr>
                </a:solidFill>
              </a:rPr>
              <a:t>Green Energy and Technology     </a:t>
            </a:r>
            <a:r>
              <a:rPr lang="en-US" sz="2000" dirty="0" err="1" smtClean="0">
                <a:solidFill>
                  <a:schemeClr val="tx2">
                    <a:lumMod val="50000"/>
                  </a:schemeClr>
                </a:solidFill>
              </a:rPr>
              <a:t>contd</a:t>
            </a:r>
            <a:r>
              <a:rPr lang="en-US" sz="2000" dirty="0" smtClean="0">
                <a:solidFill>
                  <a:schemeClr val="tx2">
                    <a:lumMod val="50000"/>
                  </a:schemeClr>
                </a:solidFill>
              </a:rPr>
              <a:t>…..</a:t>
            </a:r>
            <a:r>
              <a:rPr lang="en-US" sz="2000" dirty="0" smtClean="0"/>
              <a:t> </a:t>
            </a:r>
          </a:p>
          <a:p>
            <a:pPr>
              <a:buFont typeface="Wingdings" pitchFamily="2" charset="2"/>
              <a:buNone/>
              <a:defRPr/>
            </a:pPr>
            <a:r>
              <a:rPr lang="en-IN" sz="2000" b="1" dirty="0" smtClean="0"/>
              <a:t>     </a:t>
            </a:r>
            <a:r>
              <a:rPr lang="en-IN" sz="2000" b="1" dirty="0" smtClean="0">
                <a:solidFill>
                  <a:schemeClr val="tx2">
                    <a:lumMod val="90000"/>
                  </a:schemeClr>
                </a:solidFill>
              </a:rPr>
              <a:t>Implementation of Grid connected solar power plants in LSGIs</a:t>
            </a:r>
            <a:endParaRPr lang="en-IN" sz="2000" dirty="0" smtClean="0">
              <a:solidFill>
                <a:schemeClr val="tx2">
                  <a:lumMod val="90000"/>
                </a:schemeClr>
              </a:solidFill>
            </a:endParaRPr>
          </a:p>
          <a:p>
            <a:pPr>
              <a:buFont typeface="Wingdings" pitchFamily="2" charset="2"/>
              <a:buNone/>
              <a:defRPr/>
            </a:pPr>
            <a:r>
              <a:rPr lang="en-IN" sz="2000" dirty="0" smtClean="0"/>
              <a:t>     C-DIT is an empanelled Programme Administrator/ Channel Partner of MNRE - completed the installation in </a:t>
            </a:r>
            <a:r>
              <a:rPr lang="en-IN" sz="2000" dirty="0" err="1" smtClean="0"/>
              <a:t>Edakkad</a:t>
            </a:r>
            <a:r>
              <a:rPr lang="en-IN" sz="2000" dirty="0" smtClean="0"/>
              <a:t> Block </a:t>
            </a:r>
            <a:r>
              <a:rPr lang="en-IN" sz="2000" dirty="0" err="1" smtClean="0"/>
              <a:t>Panchayat</a:t>
            </a:r>
            <a:r>
              <a:rPr lang="en-IN" sz="2000" dirty="0" smtClean="0"/>
              <a:t> </a:t>
            </a:r>
            <a:r>
              <a:rPr lang="en-IN" sz="2000" dirty="0" err="1" smtClean="0"/>
              <a:t>Kannur</a:t>
            </a:r>
            <a:r>
              <a:rPr lang="en-IN" sz="2000" dirty="0" smtClean="0"/>
              <a:t>, </a:t>
            </a:r>
            <a:r>
              <a:rPr lang="en-IN" sz="2000" dirty="0" err="1" smtClean="0"/>
              <a:t>Irivery</a:t>
            </a:r>
            <a:r>
              <a:rPr lang="en-IN" sz="2000" dirty="0" smtClean="0"/>
              <a:t> Community Health Centre, </a:t>
            </a:r>
            <a:r>
              <a:rPr lang="en-IN" sz="2000" dirty="0" err="1" smtClean="0"/>
              <a:t>Kannur</a:t>
            </a:r>
            <a:r>
              <a:rPr lang="en-IN" sz="2000" dirty="0" smtClean="0"/>
              <a:t> and </a:t>
            </a:r>
            <a:r>
              <a:rPr lang="en-IN" sz="2000" dirty="0" err="1" smtClean="0"/>
              <a:t>Mookkannur</a:t>
            </a:r>
            <a:r>
              <a:rPr lang="en-IN" sz="2000" dirty="0" smtClean="0"/>
              <a:t> </a:t>
            </a:r>
            <a:r>
              <a:rPr lang="en-IN" sz="2000" dirty="0" err="1" smtClean="0"/>
              <a:t>Grama</a:t>
            </a:r>
            <a:r>
              <a:rPr lang="en-IN" sz="2000" dirty="0" smtClean="0"/>
              <a:t> </a:t>
            </a:r>
            <a:r>
              <a:rPr lang="en-IN" sz="2000" dirty="0" err="1" smtClean="0"/>
              <a:t>Panchayat</a:t>
            </a:r>
            <a:r>
              <a:rPr lang="en-IN" sz="2000" dirty="0" smtClean="0"/>
              <a:t>, </a:t>
            </a:r>
            <a:r>
              <a:rPr lang="en-IN" sz="2000" dirty="0" err="1" smtClean="0"/>
              <a:t>Ernakulam</a:t>
            </a:r>
            <a:r>
              <a:rPr lang="en-IN" sz="2000" dirty="0" smtClean="0"/>
              <a:t>. </a:t>
            </a:r>
          </a:p>
          <a:p>
            <a:pPr>
              <a:buFont typeface="Wingdings" pitchFamily="2" charset="2"/>
              <a:buNone/>
              <a:defRPr/>
            </a:pPr>
            <a:endParaRPr lang="en-US" sz="2400" dirty="0" smtClean="0">
              <a:solidFill>
                <a:schemeClr val="tx2">
                  <a:lumMod val="50000"/>
                </a:schemeClr>
              </a:solidFill>
            </a:endParaRPr>
          </a:p>
          <a:p>
            <a:pPr>
              <a:defRPr/>
            </a:pPr>
            <a:r>
              <a:rPr lang="en-IN" sz="2400" b="1" dirty="0" smtClean="0">
                <a:solidFill>
                  <a:schemeClr val="tx2">
                    <a:lumMod val="50000"/>
                  </a:schemeClr>
                </a:solidFill>
              </a:rPr>
              <a:t>Installation of Roof Top </a:t>
            </a:r>
            <a:br>
              <a:rPr lang="en-IN" sz="2400" b="1" dirty="0" smtClean="0">
                <a:solidFill>
                  <a:schemeClr val="tx2">
                    <a:lumMod val="50000"/>
                  </a:schemeClr>
                </a:solidFill>
              </a:rPr>
            </a:br>
            <a:r>
              <a:rPr lang="en-IN" sz="2400" b="1" dirty="0" smtClean="0">
                <a:solidFill>
                  <a:schemeClr val="tx2">
                    <a:lumMod val="50000"/>
                  </a:schemeClr>
                </a:solidFill>
              </a:rPr>
              <a:t>Solar Power Plant @ C-DIT</a:t>
            </a:r>
            <a:endParaRPr lang="en-IN" sz="2400" dirty="0" smtClean="0">
              <a:solidFill>
                <a:schemeClr val="tx2">
                  <a:lumMod val="50000"/>
                </a:schemeClr>
              </a:solidFill>
            </a:endParaRPr>
          </a:p>
          <a:p>
            <a:pPr>
              <a:buClr>
                <a:schemeClr val="accent2">
                  <a:lumMod val="20000"/>
                  <a:lumOff val="80000"/>
                </a:schemeClr>
              </a:buClr>
              <a:buSzPct val="100000"/>
              <a:buFont typeface="Wingdings" pitchFamily="2" charset="2"/>
              <a:buChar char="Ø"/>
              <a:defRPr/>
            </a:pPr>
            <a:r>
              <a:rPr lang="en-IN" sz="2000" dirty="0" smtClean="0"/>
              <a:t>Capacity of the plant is 50KW</a:t>
            </a:r>
          </a:p>
          <a:p>
            <a:pPr>
              <a:buClr>
                <a:schemeClr val="accent2">
                  <a:lumMod val="20000"/>
                  <a:lumOff val="80000"/>
                </a:schemeClr>
              </a:buClr>
              <a:buSzPct val="100000"/>
              <a:buFont typeface="Wingdings" pitchFamily="2" charset="2"/>
              <a:buChar char="Ø"/>
              <a:defRPr/>
            </a:pPr>
            <a:r>
              <a:rPr lang="en-IN" sz="2000" dirty="0" smtClean="0"/>
              <a:t>6000 units of power per month is being generated</a:t>
            </a:r>
          </a:p>
          <a:p>
            <a:pPr>
              <a:buClr>
                <a:schemeClr val="accent2">
                  <a:lumMod val="20000"/>
                  <a:lumOff val="80000"/>
                </a:schemeClr>
              </a:buClr>
              <a:buSzPct val="100000"/>
              <a:buFont typeface="Wingdings" pitchFamily="2" charset="2"/>
              <a:buChar char="Ø"/>
              <a:defRPr/>
            </a:pPr>
            <a:r>
              <a:rPr lang="en-IN" sz="2000" dirty="0" smtClean="0"/>
              <a:t>Savings of Rs 35,000/-per month in electricity charge is the direct benefit of this venture</a:t>
            </a: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14343"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15363"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0E73016C-A778-42EB-B0C5-7C9D62C2021E}" type="slidenum">
              <a:rPr lang="en-US" sz="2400"/>
              <a:pPr>
                <a:defRPr/>
              </a:pPr>
              <a:t>14</a:t>
            </a:fld>
            <a:endParaRPr lang="en-US" sz="2400"/>
          </a:p>
        </p:txBody>
      </p:sp>
      <p:sp>
        <p:nvSpPr>
          <p:cNvPr id="11" name="Content Placeholder 10"/>
          <p:cNvSpPr>
            <a:spLocks noGrp="1"/>
          </p:cNvSpPr>
          <p:nvPr>
            <p:ph idx="1"/>
          </p:nvPr>
        </p:nvSpPr>
        <p:spPr>
          <a:xfrm>
            <a:off x="2271713" y="288925"/>
            <a:ext cx="6718300" cy="6207125"/>
          </a:xfrm>
        </p:spPr>
        <p:txBody>
          <a:bodyPr/>
          <a:lstStyle/>
          <a:p>
            <a:pPr algn="ctr">
              <a:buFont typeface="Wingdings" pitchFamily="2" charset="2"/>
              <a:buNone/>
              <a:defRPr/>
            </a:pPr>
            <a:r>
              <a:rPr lang="en-US" dirty="0" smtClean="0">
                <a:solidFill>
                  <a:schemeClr val="tx2">
                    <a:lumMod val="50000"/>
                  </a:schemeClr>
                </a:solidFill>
              </a:rPr>
              <a:t>Renewal of Ration Cards Project</a:t>
            </a:r>
            <a:r>
              <a:rPr lang="en-US" sz="2000" dirty="0" smtClean="0"/>
              <a:t> </a:t>
            </a:r>
          </a:p>
          <a:p>
            <a:pPr>
              <a:buFont typeface="Wingdings" pitchFamily="2" charset="2"/>
              <a:buNone/>
              <a:defRPr/>
            </a:pPr>
            <a:r>
              <a:rPr lang="en-IN" sz="2000" dirty="0" smtClean="0"/>
              <a:t>     Total Solution Provider in the ration card renewal process to provide necessary services to the Food &amp; Civil Supplies Department. </a:t>
            </a:r>
          </a:p>
          <a:p>
            <a:pPr>
              <a:buFont typeface="Wingdings" pitchFamily="2" charset="2"/>
              <a:buNone/>
              <a:defRPr/>
            </a:pPr>
            <a:endParaRPr lang="en-US" sz="2400" dirty="0" smtClean="0">
              <a:solidFill>
                <a:schemeClr val="tx2">
                  <a:lumMod val="50000"/>
                </a:schemeClr>
              </a:solidFill>
            </a:endParaRPr>
          </a:p>
          <a:p>
            <a:pPr>
              <a:defRPr/>
            </a:pPr>
            <a:r>
              <a:rPr lang="en-IN" sz="2000" b="1" dirty="0" smtClean="0">
                <a:solidFill>
                  <a:schemeClr val="tx2">
                    <a:lumMod val="50000"/>
                  </a:schemeClr>
                </a:solidFill>
              </a:rPr>
              <a:t>Highlights</a:t>
            </a:r>
            <a:endParaRPr lang="en-IN" sz="2000" dirty="0" smtClean="0">
              <a:solidFill>
                <a:schemeClr val="tx2">
                  <a:lumMod val="50000"/>
                </a:schemeClr>
              </a:solidFill>
            </a:endParaRPr>
          </a:p>
          <a:p>
            <a:pPr>
              <a:buClr>
                <a:schemeClr val="accent2">
                  <a:lumMod val="20000"/>
                  <a:lumOff val="80000"/>
                </a:schemeClr>
              </a:buClr>
              <a:buSzPct val="100000"/>
              <a:buFont typeface="Wingdings" pitchFamily="2" charset="2"/>
              <a:buChar char="Ø"/>
              <a:defRPr/>
            </a:pPr>
            <a:r>
              <a:rPr lang="en-IN" sz="2000" dirty="0" smtClean="0"/>
              <a:t>Conducted around 9184 photo camps</a:t>
            </a:r>
            <a:br>
              <a:rPr lang="en-IN" sz="2000" dirty="0" smtClean="0"/>
            </a:br>
            <a:endParaRPr lang="en-IN" sz="2000" dirty="0" smtClean="0"/>
          </a:p>
          <a:p>
            <a:pPr>
              <a:buClr>
                <a:schemeClr val="accent2">
                  <a:lumMod val="20000"/>
                  <a:lumOff val="80000"/>
                </a:schemeClr>
              </a:buClr>
              <a:buSzPct val="100000"/>
              <a:buFont typeface="Wingdings" pitchFamily="2" charset="2"/>
              <a:buChar char="Ø"/>
              <a:defRPr/>
            </a:pPr>
            <a:r>
              <a:rPr lang="en-US" sz="2000" dirty="0" smtClean="0"/>
              <a:t>Executed printing and data entry works, provided server facility for hosting the applications and data</a:t>
            </a:r>
            <a:br>
              <a:rPr lang="en-US" sz="2000" dirty="0" smtClean="0"/>
            </a:br>
            <a:endParaRPr lang="en-US" sz="2000" dirty="0" smtClean="0"/>
          </a:p>
          <a:p>
            <a:pPr>
              <a:buClr>
                <a:schemeClr val="accent2">
                  <a:lumMod val="20000"/>
                  <a:lumOff val="80000"/>
                </a:schemeClr>
              </a:buClr>
              <a:buSzPct val="100000"/>
              <a:buFont typeface="Wingdings" pitchFamily="2" charset="2"/>
              <a:buChar char="Ø"/>
              <a:defRPr/>
            </a:pPr>
            <a:r>
              <a:rPr lang="en-US" sz="2000" dirty="0" smtClean="0"/>
              <a:t>Printed and Delivered around 81 </a:t>
            </a:r>
            <a:r>
              <a:rPr lang="en-US" sz="2000" dirty="0" err="1" smtClean="0"/>
              <a:t>lakhs</a:t>
            </a:r>
            <a:r>
              <a:rPr lang="en-US" sz="2000" dirty="0" smtClean="0"/>
              <a:t> of laminated ration cards in 4 </a:t>
            </a:r>
            <a:r>
              <a:rPr lang="en-US" sz="2000" dirty="0" err="1" smtClean="0"/>
              <a:t>colours</a:t>
            </a:r>
            <a:r>
              <a:rPr lang="en-US" sz="2000" dirty="0" smtClean="0"/>
              <a:t> to the Dept </a:t>
            </a:r>
            <a:br>
              <a:rPr lang="en-US" sz="2000" dirty="0" smtClean="0"/>
            </a:br>
            <a:endParaRPr lang="en-US" sz="2000" dirty="0" smtClean="0"/>
          </a:p>
          <a:p>
            <a:pPr>
              <a:buClr>
                <a:schemeClr val="accent2">
                  <a:lumMod val="20000"/>
                  <a:lumOff val="80000"/>
                </a:schemeClr>
              </a:buClr>
              <a:buSzPct val="100000"/>
              <a:buFont typeface="Wingdings" pitchFamily="2" charset="2"/>
              <a:buChar char="Ø"/>
              <a:defRPr/>
            </a:pPr>
            <a:r>
              <a:rPr lang="en-US" sz="2000" dirty="0" smtClean="0"/>
              <a:t>As TSP, C-DIT is also providing other services to the dept. such as call centre support, </a:t>
            </a:r>
            <a:r>
              <a:rPr lang="en-US" sz="2000" dirty="0" err="1" smtClean="0"/>
              <a:t>aadhar</a:t>
            </a:r>
            <a:r>
              <a:rPr lang="en-US" sz="2000" dirty="0" smtClean="0"/>
              <a:t> seeding, other data entry works at </a:t>
            </a:r>
            <a:r>
              <a:rPr lang="en-US" sz="2000" dirty="0" err="1" smtClean="0"/>
              <a:t>Taluks</a:t>
            </a:r>
            <a:r>
              <a:rPr lang="en-US" sz="2000" dirty="0" smtClean="0"/>
              <a:t> etc.</a:t>
            </a:r>
            <a:endParaRPr lang="en-IN" sz="2000" dirty="0" smtClean="0"/>
          </a:p>
          <a:p>
            <a:pPr>
              <a:buClr>
                <a:schemeClr val="accent2">
                  <a:lumMod val="20000"/>
                  <a:lumOff val="80000"/>
                </a:schemeClr>
              </a:buClr>
              <a:buSzPct val="100000"/>
              <a:buFont typeface="Wingdings" pitchFamily="2" charset="2"/>
              <a:buNone/>
              <a:defRPr/>
            </a:pP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15367"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16387"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1D47A984-4CC2-4F8C-A87C-1B773DF0DA0F}" type="slidenum">
              <a:rPr lang="en-US" sz="2400"/>
              <a:pPr>
                <a:defRPr/>
              </a:pPr>
              <a:t>15</a:t>
            </a:fld>
            <a:endParaRPr lang="en-US" sz="2400"/>
          </a:p>
        </p:txBody>
      </p:sp>
      <p:sp>
        <p:nvSpPr>
          <p:cNvPr id="11" name="Content Placeholder 10"/>
          <p:cNvSpPr>
            <a:spLocks noGrp="1"/>
          </p:cNvSpPr>
          <p:nvPr>
            <p:ph idx="1"/>
          </p:nvPr>
        </p:nvSpPr>
        <p:spPr>
          <a:xfrm>
            <a:off x="2271713" y="215900"/>
            <a:ext cx="6718300" cy="6280150"/>
          </a:xfrm>
        </p:spPr>
        <p:txBody>
          <a:bodyPr/>
          <a:lstStyle/>
          <a:p>
            <a:pPr algn="ctr">
              <a:buFont typeface="Wingdings" pitchFamily="2" charset="2"/>
              <a:buNone/>
              <a:defRPr/>
            </a:pPr>
            <a:endParaRPr lang="en-US" sz="2400" dirty="0" smtClean="0">
              <a:solidFill>
                <a:schemeClr val="tx2">
                  <a:lumMod val="50000"/>
                </a:schemeClr>
              </a:solidFill>
            </a:endParaRPr>
          </a:p>
          <a:p>
            <a:pPr algn="ctr">
              <a:buFont typeface="Wingdings" pitchFamily="2" charset="2"/>
              <a:buNone/>
              <a:defRPr/>
            </a:pPr>
            <a:r>
              <a:rPr lang="en-US" sz="2400" b="1" dirty="0" err="1" smtClean="0">
                <a:solidFill>
                  <a:schemeClr val="tx2">
                    <a:lumMod val="50000"/>
                  </a:schemeClr>
                </a:solidFill>
              </a:rPr>
              <a:t>Cybersri</a:t>
            </a:r>
            <a:r>
              <a:rPr lang="en-US" sz="2400" b="1" dirty="0" smtClean="0">
                <a:solidFill>
                  <a:schemeClr val="tx2">
                    <a:lumMod val="50000"/>
                  </a:schemeClr>
                </a:solidFill>
              </a:rPr>
              <a:t> Project</a:t>
            </a:r>
            <a:endParaRPr lang="en-US" sz="2400" b="1" dirty="0" smtClean="0"/>
          </a:p>
          <a:p>
            <a:pPr>
              <a:buFont typeface="Wingdings" pitchFamily="2" charset="2"/>
              <a:buNone/>
              <a:defRPr/>
            </a:pPr>
            <a:r>
              <a:rPr lang="en-IN" sz="2000" dirty="0" smtClean="0"/>
              <a:t>     A project set up by Department of SC/ST Development, for providing advanced IT training for SC/ST students. The centre has successfully completed more than 50 batches of advanced IT training for </a:t>
            </a:r>
            <a:r>
              <a:rPr lang="en-IN" sz="2000" dirty="0" err="1" smtClean="0"/>
              <a:t>BTech</a:t>
            </a:r>
            <a:r>
              <a:rPr lang="en-IN" sz="2000" dirty="0" smtClean="0"/>
              <a:t>/MCA/MSc Computer Science/Degree candidates among SC/ST categories. </a:t>
            </a:r>
          </a:p>
          <a:p>
            <a:pPr>
              <a:buFont typeface="Wingdings" pitchFamily="2" charset="2"/>
              <a:buNone/>
              <a:defRPr/>
            </a:pPr>
            <a:r>
              <a:rPr lang="en-IN" sz="2400" b="1" dirty="0" smtClean="0"/>
              <a:t>              </a:t>
            </a:r>
          </a:p>
          <a:p>
            <a:pPr>
              <a:buFont typeface="Wingdings" pitchFamily="2" charset="2"/>
              <a:buNone/>
              <a:defRPr/>
            </a:pPr>
            <a:r>
              <a:rPr lang="en-IN" sz="2400" b="1" dirty="0" smtClean="0"/>
              <a:t>	</a:t>
            </a:r>
            <a:r>
              <a:rPr lang="en-US" sz="2000" dirty="0" smtClean="0"/>
              <a:t>.  </a:t>
            </a:r>
            <a:endParaRPr lang="en-IN" sz="2000" dirty="0" smtClean="0"/>
          </a:p>
          <a:p>
            <a:pPr>
              <a:defRPr/>
            </a:pPr>
            <a:endParaRPr lang="en-US" dirty="0" smtClean="0"/>
          </a:p>
        </p:txBody>
      </p:sp>
      <p:pic>
        <p:nvPicPr>
          <p:cNvPr id="16391"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131840" y="224644"/>
            <a:ext cx="5508612" cy="5853113"/>
          </a:xfrm>
        </p:spPr>
        <p:txBody>
          <a:bodyPr/>
          <a:lstStyle/>
          <a:p>
            <a:pPr algn="ctr">
              <a:buNone/>
              <a:defRPr/>
            </a:pPr>
            <a:r>
              <a:rPr lang="en-IN" sz="2800" b="1" dirty="0" smtClean="0">
                <a:solidFill>
                  <a:schemeClr val="tx2">
                    <a:lumMod val="50000"/>
                  </a:schemeClr>
                </a:solidFill>
              </a:rPr>
              <a:t>Software testing and Quality Assurance</a:t>
            </a:r>
            <a:endParaRPr lang="en-IN" sz="2800" dirty="0" smtClean="0">
              <a:solidFill>
                <a:schemeClr val="tx2">
                  <a:lumMod val="50000"/>
                </a:schemeClr>
              </a:solidFill>
            </a:endParaRPr>
          </a:p>
          <a:p>
            <a:pPr>
              <a:buNone/>
              <a:defRPr/>
            </a:pPr>
            <a:r>
              <a:rPr lang="en-US" sz="2400" dirty="0" smtClean="0"/>
              <a:t>    C-DIT has set up a well equipped testing lab for software testing of the applications developed for various departments. This is to be expanded as a facility capable of providing testing services to other users also.</a:t>
            </a:r>
          </a:p>
          <a:p>
            <a:pPr>
              <a:buNone/>
              <a:defRPr/>
            </a:pPr>
            <a:r>
              <a:rPr lang="en-IN" sz="2400" dirty="0" smtClean="0"/>
              <a:t>	</a:t>
            </a:r>
          </a:p>
          <a:p>
            <a:pPr>
              <a:buNone/>
              <a:defRPr/>
            </a:pPr>
            <a:r>
              <a:rPr lang="en-IN" sz="2400" dirty="0" smtClean="0"/>
              <a:t>	Certification of resources is underway.</a:t>
            </a:r>
            <a:endParaRPr lang="en-US" sz="2400" dirty="0"/>
          </a:p>
        </p:txBody>
      </p:sp>
      <p:sp>
        <p:nvSpPr>
          <p:cNvPr id="4" name="Text Placeholder 3"/>
          <p:cNvSpPr>
            <a:spLocks noGrp="1"/>
          </p:cNvSpPr>
          <p:nvPr>
            <p:ph type="body" sz="half" idx="2"/>
          </p:nvPr>
        </p:nvSpPr>
        <p:spPr/>
        <p:txBody>
          <a:bodyPr/>
          <a:lstStyle/>
          <a:p>
            <a:r>
              <a:rPr lang="en-IN" dirty="0" smtClean="0"/>
              <a:t> </a:t>
            </a:r>
            <a:endParaRPr lang="en-US" dirty="0"/>
          </a:p>
        </p:txBody>
      </p:sp>
      <p:sp>
        <p:nvSpPr>
          <p:cNvPr id="5" name="Date Placeholder 4"/>
          <p:cNvSpPr>
            <a:spLocks noGrp="1"/>
          </p:cNvSpPr>
          <p:nvPr>
            <p:ph type="dt" sz="half" idx="10"/>
          </p:nvPr>
        </p:nvSpPr>
        <p:spPr/>
        <p:txBody>
          <a:bodyPr/>
          <a:lstStyle/>
          <a:p>
            <a:pPr>
              <a:defRPr/>
            </a:pPr>
            <a:r>
              <a:rPr lang="en-US" sz="1800" dirty="0" smtClean="0"/>
              <a:t>24.03.2018</a:t>
            </a:r>
          </a:p>
          <a:p>
            <a:pPr>
              <a:defRPr/>
            </a:pPr>
            <a:endParaRPr lang="en-US" sz="1800" dirty="0"/>
          </a:p>
        </p:txBody>
      </p:sp>
      <p:sp>
        <p:nvSpPr>
          <p:cNvPr id="6" name="Slide Number Placeholder 5"/>
          <p:cNvSpPr>
            <a:spLocks noGrp="1"/>
          </p:cNvSpPr>
          <p:nvPr>
            <p:ph type="sldNum" sz="quarter" idx="12"/>
          </p:nvPr>
        </p:nvSpPr>
        <p:spPr>
          <a:solidFill>
            <a:schemeClr val="accent2"/>
          </a:solidFill>
        </p:spPr>
        <p:txBody>
          <a:bodyPr/>
          <a:lstStyle/>
          <a:p>
            <a:pPr>
              <a:defRPr/>
            </a:pPr>
            <a:fld id="{2B42A668-89F7-4BDA-AF55-C810F25A9F62}" type="slidenum">
              <a:rPr lang="en-US" smtClean="0"/>
              <a:pPr>
                <a:defRPr/>
              </a:pPr>
              <a:t>16</a:t>
            </a:fld>
            <a:endParaRPr lang="en-US" dirty="0"/>
          </a:p>
        </p:txBody>
      </p:sp>
      <p:pic>
        <p:nvPicPr>
          <p:cNvPr id="7" name="Picture 11" descr="cdit_eng.jpg"/>
          <p:cNvPicPr>
            <a:picLocks noChangeAspect="1"/>
          </p:cNvPicPr>
          <p:nvPr/>
        </p:nvPicPr>
        <p:blipFill>
          <a:blip r:embed="rId2"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71700" y="273050"/>
            <a:ext cx="6815100" cy="5853113"/>
          </a:xfrm>
        </p:spPr>
        <p:txBody>
          <a:bodyPr/>
          <a:lstStyle/>
          <a:p>
            <a:r>
              <a:rPr lang="en-IN" dirty="0" smtClean="0"/>
              <a:t>SYSTEM INTEGRATION</a:t>
            </a:r>
          </a:p>
          <a:p>
            <a:r>
              <a:rPr lang="en-IN" dirty="0" smtClean="0">
                <a:solidFill>
                  <a:schemeClr val="tx2">
                    <a:lumMod val="90000"/>
                  </a:schemeClr>
                </a:solidFill>
              </a:rPr>
              <a:t>New projects with technology partners</a:t>
            </a:r>
          </a:p>
          <a:p>
            <a:r>
              <a:rPr lang="en-IN" sz="2000" dirty="0" smtClean="0"/>
              <a:t>*Total solution for IT Modernisation and  implementation of KSFE NRI Chitty, involving </a:t>
            </a:r>
          </a:p>
          <a:p>
            <a:r>
              <a:rPr lang="en-IN" sz="2000" dirty="0" smtClean="0"/>
              <a:t>CRM, DDMS, Mobile app, Media plan, HRMS, Software audit and IT infrastructure audit.</a:t>
            </a:r>
          </a:p>
          <a:p>
            <a:r>
              <a:rPr lang="en-IN" sz="2000" dirty="0" smtClean="0"/>
              <a:t>*  Setting up Data centre and other facilities for KSFE- </a:t>
            </a:r>
          </a:p>
          <a:p>
            <a:r>
              <a:rPr lang="en-IN" sz="2000" dirty="0" smtClean="0"/>
              <a:t>    KIIFB NRI chitty at </a:t>
            </a:r>
            <a:r>
              <a:rPr lang="en-IN" sz="2000" dirty="0" err="1" smtClean="0"/>
              <a:t>Thampanur</a:t>
            </a:r>
            <a:endParaRPr lang="en-IN" sz="2000" dirty="0" smtClean="0"/>
          </a:p>
          <a:p>
            <a:r>
              <a:rPr lang="en-IN" sz="2000" dirty="0" smtClean="0"/>
              <a:t>*     Providing ICT services to K-DISC for website and</a:t>
            </a:r>
          </a:p>
          <a:p>
            <a:r>
              <a:rPr lang="en-IN" sz="2000" dirty="0" smtClean="0"/>
              <a:t>      developing Experts platform</a:t>
            </a:r>
          </a:p>
          <a:p>
            <a:pPr lvl="1"/>
            <a:r>
              <a:rPr lang="en-IN" sz="1800" dirty="0" smtClean="0"/>
              <a:t>  Web based application and Mobile app for NORKA- </a:t>
            </a:r>
          </a:p>
          <a:p>
            <a:pPr lvl="1">
              <a:buNone/>
            </a:pPr>
            <a:r>
              <a:rPr lang="en-IN" sz="1800" dirty="0" smtClean="0"/>
              <a:t>      ROOTS</a:t>
            </a:r>
          </a:p>
          <a:p>
            <a:pPr lvl="1">
              <a:buNone/>
            </a:pPr>
            <a:r>
              <a:rPr lang="en-IN" sz="1800" dirty="0" smtClean="0"/>
              <a:t>			</a:t>
            </a:r>
          </a:p>
          <a:p>
            <a:endParaRPr lang="en-IN" sz="2000" dirty="0" smtClean="0"/>
          </a:p>
          <a:p>
            <a:endParaRPr lang="en-US" dirty="0"/>
          </a:p>
        </p:txBody>
      </p:sp>
      <p:sp>
        <p:nvSpPr>
          <p:cNvPr id="4" name="Text Placeholder 3"/>
          <p:cNvSpPr>
            <a:spLocks noGrp="1"/>
          </p:cNvSpPr>
          <p:nvPr>
            <p:ph type="body" sz="half" idx="2"/>
          </p:nvPr>
        </p:nvSpPr>
        <p:spPr>
          <a:xfrm>
            <a:off x="457201" y="1435100"/>
            <a:ext cx="1738536" cy="4691063"/>
          </a:xfrm>
        </p:spPr>
        <p:txBody>
          <a:bodyPr/>
          <a:lstStyle/>
          <a:p>
            <a:endParaRPr lang="en-US" dirty="0"/>
          </a:p>
        </p:txBody>
      </p:sp>
      <p:sp>
        <p:nvSpPr>
          <p:cNvPr id="5" name="Date Placeholder 4"/>
          <p:cNvSpPr>
            <a:spLocks noGrp="1"/>
          </p:cNvSpPr>
          <p:nvPr>
            <p:ph type="dt" sz="half" idx="10"/>
          </p:nvPr>
        </p:nvSpPr>
        <p:spPr/>
        <p:txBody>
          <a:bodyPr/>
          <a:lstStyle/>
          <a:p>
            <a:pPr>
              <a:defRPr/>
            </a:pPr>
            <a:r>
              <a:rPr lang="en-US" dirty="0" smtClean="0"/>
              <a:t>24.03.2018</a:t>
            </a:r>
            <a:endParaRPr lang="en-US" dirty="0"/>
          </a:p>
        </p:txBody>
      </p:sp>
      <p:sp>
        <p:nvSpPr>
          <p:cNvPr id="6" name="Slide Number Placeholder 5"/>
          <p:cNvSpPr>
            <a:spLocks noGrp="1"/>
          </p:cNvSpPr>
          <p:nvPr>
            <p:ph type="sldNum" sz="quarter" idx="12"/>
          </p:nvPr>
        </p:nvSpPr>
        <p:spPr>
          <a:xfrm>
            <a:off x="8064388" y="6273316"/>
            <a:ext cx="851012" cy="432284"/>
          </a:xfrm>
        </p:spPr>
        <p:txBody>
          <a:bodyPr/>
          <a:lstStyle/>
          <a:p>
            <a:pPr>
              <a:defRPr/>
            </a:pPr>
            <a:fld id="{2B42A668-89F7-4BDA-AF55-C810F25A9F62}"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563888" y="620688"/>
            <a:ext cx="5111750" cy="6237312"/>
          </a:xfrm>
        </p:spPr>
        <p:txBody>
          <a:bodyPr/>
          <a:lstStyle/>
          <a:p>
            <a:pPr lvl="1"/>
            <a:r>
              <a:rPr lang="en-IN" sz="2000" dirty="0" smtClean="0">
                <a:solidFill>
                  <a:schemeClr val="tx2">
                    <a:lumMod val="90000"/>
                  </a:schemeClr>
                </a:solidFill>
              </a:rPr>
              <a:t>Discussions with </a:t>
            </a:r>
            <a:endParaRPr lang="en-IN" sz="1600" dirty="0" smtClean="0">
              <a:solidFill>
                <a:schemeClr val="tx2">
                  <a:lumMod val="90000"/>
                </a:schemeClr>
              </a:solidFill>
            </a:endParaRPr>
          </a:p>
          <a:p>
            <a:pPr lvl="1"/>
            <a:r>
              <a:rPr lang="en-IN" sz="1600" dirty="0" smtClean="0"/>
              <a:t>  Kerala University for student life cycle</a:t>
            </a:r>
          </a:p>
          <a:p>
            <a:pPr lvl="1">
              <a:buNone/>
            </a:pPr>
            <a:r>
              <a:rPr lang="en-IN" sz="1600" dirty="0" smtClean="0"/>
              <a:t>       registration and evaluation solution</a:t>
            </a:r>
          </a:p>
          <a:p>
            <a:pPr lvl="1"/>
            <a:r>
              <a:rPr lang="en-IN" sz="1600" dirty="0" smtClean="0"/>
              <a:t>  Entrance Commissioner for online </a:t>
            </a:r>
          </a:p>
          <a:p>
            <a:pPr lvl="1">
              <a:buNone/>
            </a:pPr>
            <a:r>
              <a:rPr lang="en-IN" sz="1600" dirty="0" smtClean="0"/>
              <a:t>       proficiency/exam test solution</a:t>
            </a:r>
          </a:p>
          <a:p>
            <a:pPr lvl="1">
              <a:buNone/>
            </a:pPr>
            <a:r>
              <a:rPr lang="en-IN" sz="1600" dirty="0" smtClean="0"/>
              <a:t>*	  KTU for Contact centre</a:t>
            </a:r>
          </a:p>
          <a:p>
            <a:pPr lvl="1">
              <a:buNone/>
            </a:pPr>
            <a:endParaRPr lang="en-IN" sz="1600" dirty="0" smtClean="0">
              <a:solidFill>
                <a:schemeClr val="tx2">
                  <a:lumMod val="90000"/>
                </a:schemeClr>
              </a:solidFill>
            </a:endParaRPr>
          </a:p>
          <a:p>
            <a:pPr lvl="1">
              <a:buNone/>
            </a:pPr>
            <a:r>
              <a:rPr lang="en-IN" sz="1600" dirty="0" smtClean="0">
                <a:solidFill>
                  <a:schemeClr val="tx2">
                    <a:lumMod val="90000"/>
                  </a:schemeClr>
                </a:solidFill>
              </a:rPr>
              <a:t>	* </a:t>
            </a:r>
            <a:r>
              <a:rPr lang="en-IN" sz="1600" dirty="0" smtClean="0"/>
              <a:t>KSRTC – IT modernisation in association with ULCCS and VST </a:t>
            </a:r>
          </a:p>
          <a:p>
            <a:pPr lvl="1">
              <a:buNone/>
            </a:pPr>
            <a:endParaRPr lang="en-IN" sz="1600" dirty="0" smtClean="0">
              <a:solidFill>
                <a:schemeClr val="tx2">
                  <a:lumMod val="90000"/>
                </a:schemeClr>
              </a:solidFill>
            </a:endParaRPr>
          </a:p>
          <a:p>
            <a:pPr lvl="1">
              <a:buNone/>
            </a:pPr>
            <a:r>
              <a:rPr lang="en-IN" sz="2000" dirty="0" smtClean="0">
                <a:solidFill>
                  <a:schemeClr val="tx2">
                    <a:lumMod val="90000"/>
                  </a:schemeClr>
                </a:solidFill>
              </a:rPr>
              <a:t>Technology partners </a:t>
            </a:r>
          </a:p>
          <a:p>
            <a:pPr lvl="1">
              <a:buNone/>
            </a:pPr>
            <a:endParaRPr lang="en-IN" sz="1600" dirty="0" smtClean="0">
              <a:solidFill>
                <a:schemeClr val="tx2">
                  <a:lumMod val="90000"/>
                </a:schemeClr>
              </a:solidFill>
            </a:endParaRPr>
          </a:p>
          <a:p>
            <a:pPr lvl="1">
              <a:buNone/>
            </a:pPr>
            <a:r>
              <a:rPr lang="en-IN" sz="1600" dirty="0" err="1" smtClean="0">
                <a:solidFill>
                  <a:schemeClr val="bg2">
                    <a:lumMod val="40000"/>
                    <a:lumOff val="60000"/>
                  </a:schemeClr>
                </a:solidFill>
              </a:rPr>
              <a:t>Nibodha</a:t>
            </a:r>
            <a:r>
              <a:rPr lang="en-IN" sz="1600" dirty="0" smtClean="0">
                <a:solidFill>
                  <a:schemeClr val="bg2">
                    <a:lumMod val="40000"/>
                    <a:lumOff val="60000"/>
                  </a:schemeClr>
                </a:solidFill>
              </a:rPr>
              <a:t> technologies</a:t>
            </a:r>
          </a:p>
          <a:p>
            <a:pPr lvl="1">
              <a:buNone/>
            </a:pPr>
            <a:r>
              <a:rPr lang="en-IN" sz="1600" dirty="0" err="1" smtClean="0">
                <a:solidFill>
                  <a:schemeClr val="bg2">
                    <a:lumMod val="40000"/>
                    <a:lumOff val="60000"/>
                  </a:schemeClr>
                </a:solidFill>
              </a:rPr>
              <a:t>Ospyn</a:t>
            </a:r>
            <a:r>
              <a:rPr lang="en-IN" sz="1600" dirty="0" smtClean="0">
                <a:solidFill>
                  <a:schemeClr val="bg2">
                    <a:lumMod val="40000"/>
                    <a:lumOff val="60000"/>
                  </a:schemeClr>
                </a:solidFill>
              </a:rPr>
              <a:t> Technologies</a:t>
            </a:r>
          </a:p>
          <a:p>
            <a:pPr lvl="1">
              <a:buNone/>
            </a:pPr>
            <a:r>
              <a:rPr lang="en-IN" sz="1600" dirty="0" err="1" smtClean="0">
                <a:solidFill>
                  <a:schemeClr val="bg2">
                    <a:lumMod val="40000"/>
                    <a:lumOff val="60000"/>
                  </a:schemeClr>
                </a:solidFill>
              </a:rPr>
              <a:t>OrysisIndia</a:t>
            </a:r>
            <a:r>
              <a:rPr lang="en-IN" sz="1600" dirty="0" smtClean="0">
                <a:solidFill>
                  <a:schemeClr val="bg2">
                    <a:lumMod val="40000"/>
                    <a:lumOff val="60000"/>
                  </a:schemeClr>
                </a:solidFill>
              </a:rPr>
              <a:t> Technologies</a:t>
            </a:r>
          </a:p>
          <a:p>
            <a:pPr lvl="1">
              <a:buNone/>
            </a:pPr>
            <a:r>
              <a:rPr lang="en-IN" sz="1600" dirty="0" err="1" smtClean="0">
                <a:solidFill>
                  <a:schemeClr val="bg2">
                    <a:lumMod val="40000"/>
                    <a:lumOff val="60000"/>
                  </a:schemeClr>
                </a:solidFill>
              </a:rPr>
              <a:t>Saavsapp</a:t>
            </a:r>
            <a:r>
              <a:rPr lang="en-IN" sz="1600" dirty="0" smtClean="0">
                <a:solidFill>
                  <a:schemeClr val="bg2">
                    <a:lumMod val="40000"/>
                    <a:lumOff val="60000"/>
                  </a:schemeClr>
                </a:solidFill>
              </a:rPr>
              <a:t> technologies</a:t>
            </a:r>
          </a:p>
          <a:p>
            <a:pPr lvl="1">
              <a:buNone/>
            </a:pPr>
            <a:r>
              <a:rPr lang="en-IN" sz="1600" dirty="0" smtClean="0">
                <a:solidFill>
                  <a:schemeClr val="bg2">
                    <a:lumMod val="40000"/>
                    <a:lumOff val="60000"/>
                  </a:schemeClr>
                </a:solidFill>
              </a:rPr>
              <a:t>VST Solutions</a:t>
            </a:r>
          </a:p>
          <a:p>
            <a:pPr lvl="1">
              <a:buNone/>
            </a:pPr>
            <a:endParaRPr lang="en-IN" sz="1600" dirty="0" smtClean="0">
              <a:solidFill>
                <a:schemeClr val="bg2">
                  <a:lumMod val="40000"/>
                  <a:lumOff val="60000"/>
                </a:schemeClr>
              </a:solidFill>
            </a:endParaRPr>
          </a:p>
          <a:p>
            <a:pPr lvl="1">
              <a:buNone/>
            </a:pPr>
            <a:r>
              <a:rPr lang="en-IN" sz="1600" dirty="0" smtClean="0">
                <a:solidFill>
                  <a:schemeClr val="bg2">
                    <a:lumMod val="40000"/>
                    <a:lumOff val="60000"/>
                  </a:schemeClr>
                </a:solidFill>
              </a:rPr>
              <a:t>UST Global</a:t>
            </a:r>
          </a:p>
          <a:p>
            <a:pPr lvl="1">
              <a:buNone/>
            </a:pPr>
            <a:r>
              <a:rPr lang="en-IN" sz="1600" dirty="0" smtClean="0">
                <a:solidFill>
                  <a:schemeClr val="bg2">
                    <a:lumMod val="40000"/>
                    <a:lumOff val="60000"/>
                  </a:schemeClr>
                </a:solidFill>
              </a:rPr>
              <a:t>ULCCS</a:t>
            </a:r>
          </a:p>
          <a:p>
            <a:pPr lvl="1">
              <a:buNone/>
            </a:pPr>
            <a:r>
              <a:rPr lang="en-IN" sz="1600" dirty="0" err="1" smtClean="0">
                <a:solidFill>
                  <a:schemeClr val="bg2">
                    <a:lumMod val="40000"/>
                    <a:lumOff val="60000"/>
                  </a:schemeClr>
                </a:solidFill>
              </a:rPr>
              <a:t>Polycom</a:t>
            </a:r>
            <a:endParaRPr lang="en-IN" sz="1600" dirty="0" smtClean="0">
              <a:solidFill>
                <a:schemeClr val="bg2">
                  <a:lumMod val="40000"/>
                  <a:lumOff val="60000"/>
                </a:schemeClr>
              </a:solidFill>
            </a:endParaRPr>
          </a:p>
          <a:p>
            <a:pPr lvl="1">
              <a:buNone/>
            </a:pPr>
            <a:endParaRPr lang="en-IN" sz="1600" dirty="0" smtClean="0">
              <a:solidFill>
                <a:schemeClr val="bg2">
                  <a:lumMod val="40000"/>
                  <a:lumOff val="60000"/>
                </a:schemeClr>
              </a:solidFill>
            </a:endParaRPr>
          </a:p>
          <a:p>
            <a:pPr lvl="1">
              <a:buNone/>
            </a:pPr>
            <a:endParaRPr lang="en-IN" sz="1600" dirty="0" smtClean="0">
              <a:solidFill>
                <a:schemeClr val="tx2">
                  <a:lumMod val="90000"/>
                </a:schemeClr>
              </a:solidFill>
            </a:endParaRPr>
          </a:p>
          <a:p>
            <a:pPr lvl="1">
              <a:buNone/>
            </a:pPr>
            <a:endParaRPr lang="en-IN" sz="1600" dirty="0" smtClean="0">
              <a:solidFill>
                <a:schemeClr val="tx2">
                  <a:lumMod val="90000"/>
                </a:schemeClr>
              </a:solidFill>
            </a:endParaRPr>
          </a:p>
          <a:p>
            <a:endParaRPr lang="en-US" dirty="0"/>
          </a:p>
        </p:txBody>
      </p:sp>
      <p:sp>
        <p:nvSpPr>
          <p:cNvPr id="4" name="Text Placeholder 3"/>
          <p:cNvSpPr>
            <a:spLocks noGrp="1"/>
          </p:cNvSpPr>
          <p:nvPr>
            <p:ph type="body" sz="half" idx="2"/>
          </p:nvPr>
        </p:nvSpPr>
        <p:spPr/>
        <p:txBody>
          <a:bodyPr/>
          <a:lstStyle/>
          <a:p>
            <a:endParaRPr lang="en-US"/>
          </a:p>
        </p:txBody>
      </p:sp>
      <p:sp>
        <p:nvSpPr>
          <p:cNvPr id="5" name="Date Placeholder 4"/>
          <p:cNvSpPr>
            <a:spLocks noGrp="1"/>
          </p:cNvSpPr>
          <p:nvPr>
            <p:ph type="dt" sz="half" idx="10"/>
          </p:nvPr>
        </p:nvSpPr>
        <p:spPr/>
        <p:txBody>
          <a:bodyPr/>
          <a:lstStyle/>
          <a:p>
            <a:pPr>
              <a:defRPr/>
            </a:pPr>
            <a:r>
              <a:rPr lang="en-IN" dirty="0" smtClean="0"/>
              <a:t>24.03.2018</a:t>
            </a:r>
            <a:endParaRPr lang="en-US" dirty="0"/>
          </a:p>
        </p:txBody>
      </p:sp>
      <p:sp>
        <p:nvSpPr>
          <p:cNvPr id="6" name="Slide Number Placeholder 5"/>
          <p:cNvSpPr>
            <a:spLocks noGrp="1"/>
          </p:cNvSpPr>
          <p:nvPr>
            <p:ph type="sldNum" sz="quarter" idx="12"/>
          </p:nvPr>
        </p:nvSpPr>
        <p:spPr/>
        <p:txBody>
          <a:bodyPr/>
          <a:lstStyle/>
          <a:p>
            <a:pPr>
              <a:defRPr/>
            </a:pPr>
            <a:fld id="{2B42A668-89F7-4BDA-AF55-C810F25A9F62}"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17411"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6D4D2D86-01D9-4A3E-9557-85CC748B5C2B}" type="slidenum">
              <a:rPr lang="en-US" sz="2400"/>
              <a:pPr>
                <a:defRPr/>
              </a:pPr>
              <a:t>19</a:t>
            </a:fld>
            <a:endParaRPr lang="en-US" sz="2400"/>
          </a:p>
        </p:txBody>
      </p:sp>
      <p:sp>
        <p:nvSpPr>
          <p:cNvPr id="11" name="Content Placeholder 10"/>
          <p:cNvSpPr>
            <a:spLocks noGrp="1"/>
          </p:cNvSpPr>
          <p:nvPr>
            <p:ph idx="1"/>
          </p:nvPr>
        </p:nvSpPr>
        <p:spPr>
          <a:xfrm>
            <a:off x="2271713" y="215900"/>
            <a:ext cx="6718300" cy="6280150"/>
          </a:xfrm>
        </p:spPr>
        <p:txBody>
          <a:bodyPr/>
          <a:lstStyle/>
          <a:p>
            <a:pPr algn="ctr">
              <a:buFont typeface="Wingdings" pitchFamily="2" charset="2"/>
              <a:buNone/>
              <a:defRPr/>
            </a:pPr>
            <a:endParaRPr lang="en-US" sz="2400" dirty="0" smtClean="0"/>
          </a:p>
          <a:p>
            <a:pPr algn="ctr">
              <a:buFont typeface="Wingdings" pitchFamily="2" charset="2"/>
              <a:buNone/>
              <a:defRPr/>
            </a:pPr>
            <a:r>
              <a:rPr lang="en-US" sz="2400" dirty="0" smtClean="0"/>
              <a:t>The period </a:t>
            </a:r>
            <a:endParaRPr lang="en-IN" sz="2400" b="1" dirty="0" smtClean="0">
              <a:solidFill>
                <a:schemeClr val="tx2">
                  <a:lumMod val="50000"/>
                </a:schemeClr>
              </a:solidFill>
            </a:endParaRPr>
          </a:p>
          <a:p>
            <a:pPr algn="ctr">
              <a:buFont typeface="Wingdings" pitchFamily="2" charset="2"/>
              <a:buNone/>
              <a:defRPr/>
            </a:pPr>
            <a:r>
              <a:rPr lang="en-IN" sz="3600" b="1" dirty="0" smtClean="0">
                <a:solidFill>
                  <a:schemeClr val="tx2">
                    <a:lumMod val="50000"/>
                  </a:schemeClr>
                </a:solidFill>
              </a:rPr>
              <a:t>2017-18</a:t>
            </a:r>
            <a:endParaRPr lang="en-IN" sz="3600" dirty="0" smtClean="0"/>
          </a:p>
          <a:p>
            <a:pPr>
              <a:buNone/>
              <a:defRPr/>
            </a:pPr>
            <a:r>
              <a:rPr lang="en-IN" sz="2800" dirty="0" smtClean="0"/>
              <a:t>    has been one of hard work and fulfilment.  C-DIT supports the Government of Kerala in implementing various innovative projects within the state by enhancing and strengthening their capability and preparedness</a:t>
            </a:r>
          </a:p>
          <a:p>
            <a:pPr>
              <a:buFont typeface="Wingdings" pitchFamily="2" charset="2"/>
              <a:buNone/>
              <a:defRPr/>
            </a:pPr>
            <a:endParaRPr lang="en-US" sz="2800" dirty="0" smtClean="0"/>
          </a:p>
          <a:p>
            <a:pPr algn="ctr">
              <a:buFont typeface="Wingdings" pitchFamily="2" charset="2"/>
              <a:buNone/>
              <a:defRPr/>
            </a:pPr>
            <a:r>
              <a:rPr lang="en-US" sz="2800" b="1" dirty="0" smtClean="0">
                <a:solidFill>
                  <a:srgbClr val="FF0000"/>
                </a:solidFill>
                <a:latin typeface="Bradley Hand ITC" pitchFamily="66" charset="0"/>
              </a:rPr>
              <a:t>THANK YOU</a:t>
            </a:r>
          </a:p>
        </p:txBody>
      </p:sp>
      <p:pic>
        <p:nvPicPr>
          <p:cNvPr id="17415"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1304764"/>
            <a:ext cx="6096000" cy="1476164"/>
          </a:xfrm>
        </p:spPr>
        <p:txBody>
          <a:bodyPr/>
          <a:lstStyle/>
          <a:p>
            <a:pPr eaLnBrk="1" hangingPunct="1">
              <a:defRPr/>
            </a:pPr>
            <a:r>
              <a:rPr lang="en-US" sz="3200" dirty="0" smtClean="0">
                <a:solidFill>
                  <a:schemeClr val="tx2">
                    <a:lumMod val="50000"/>
                  </a:schemeClr>
                </a:solidFill>
              </a:rPr>
              <a:t>Major administrative change  </a:t>
            </a:r>
            <a:r>
              <a:rPr lang="en-US" sz="3200" dirty="0" smtClean="0"/>
              <a:t/>
            </a:r>
            <a:br>
              <a:rPr lang="en-US" sz="3200" dirty="0" smtClean="0"/>
            </a:br>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pPr>
              <a:defRPr/>
            </a:pPr>
            <a:r>
              <a:rPr lang="en-US" dirty="0" smtClean="0"/>
              <a:t>24.03.2018</a:t>
            </a:r>
            <a:endParaRPr lang="en-US" dirty="0"/>
          </a:p>
        </p:txBody>
      </p:sp>
      <p:sp>
        <p:nvSpPr>
          <p:cNvPr id="4" name="Slide Number Placeholder 3"/>
          <p:cNvSpPr>
            <a:spLocks noGrp="1"/>
          </p:cNvSpPr>
          <p:nvPr>
            <p:ph type="sldNum" sz="quarter" idx="12"/>
          </p:nvPr>
        </p:nvSpPr>
        <p:spPr/>
        <p:txBody>
          <a:bodyPr/>
          <a:lstStyle/>
          <a:p>
            <a:pPr>
              <a:defRPr/>
            </a:pPr>
            <a:fld id="{E3C8DCEB-1A87-4B7A-9C23-9E4D63F7245F}" type="slidenum">
              <a:rPr lang="en-US" smtClean="0"/>
              <a:pPr>
                <a:defRPr/>
              </a:pPr>
              <a:t>2</a:t>
            </a:fld>
            <a:endParaRPr lang="en-US"/>
          </a:p>
        </p:txBody>
      </p:sp>
      <p:sp>
        <p:nvSpPr>
          <p:cNvPr id="5" name="Rectangle 4"/>
          <p:cNvSpPr/>
          <p:nvPr/>
        </p:nvSpPr>
        <p:spPr>
          <a:xfrm>
            <a:off x="2987824" y="2348880"/>
            <a:ext cx="4495651" cy="2308324"/>
          </a:xfrm>
          <a:prstGeom prst="rect">
            <a:avLst/>
          </a:prstGeom>
        </p:spPr>
        <p:txBody>
          <a:bodyPr wrap="square">
            <a:spAutoFit/>
          </a:bodyPr>
          <a:lstStyle/>
          <a:p>
            <a:r>
              <a:rPr kumimoji="0" lang="en-US" sz="2000" b="1" i="0" u="none" strike="noStrike" kern="0" cap="none" spc="0" normalizeH="0" baseline="0" noProof="0" dirty="0" smtClean="0">
                <a:ln>
                  <a:noFill/>
                </a:ln>
                <a:solidFill>
                  <a:srgbClr val="FFFFCC"/>
                </a:solidFill>
                <a:effectLst/>
                <a:uLnTx/>
                <a:uFillTx/>
                <a:latin typeface="Arial Narrow"/>
                <a:ea typeface="+mj-ea"/>
                <a:cs typeface="+mj-cs"/>
              </a:rPr>
              <a:t>Administrative  control of C-DIT shifted to Electronics &amp; Information Technology department  from I &amp; PRD, </a:t>
            </a:r>
          </a:p>
          <a:p>
            <a:r>
              <a:rPr kumimoji="0" lang="en-US" sz="2000" b="1" i="0" u="none" strike="noStrike" kern="0" cap="none" spc="0" normalizeH="0" baseline="0" noProof="0" dirty="0" smtClean="0">
                <a:ln>
                  <a:noFill/>
                </a:ln>
                <a:solidFill>
                  <a:srgbClr val="FFFFCC"/>
                </a:solidFill>
                <a:effectLst/>
                <a:uLnTx/>
                <a:uFillTx/>
                <a:latin typeface="Arial Narrow"/>
                <a:ea typeface="+mj-ea"/>
                <a:cs typeface="+mj-cs"/>
              </a:rPr>
              <a:t>by amendment of Business Rules </a:t>
            </a:r>
            <a:br>
              <a:rPr kumimoji="0" lang="en-US" sz="2000" b="1" i="0" u="none" strike="noStrike" kern="0" cap="none" spc="0" normalizeH="0" baseline="0" noProof="0" dirty="0" smtClean="0">
                <a:ln>
                  <a:noFill/>
                </a:ln>
                <a:solidFill>
                  <a:srgbClr val="FFFFCC"/>
                </a:solidFill>
                <a:effectLst/>
                <a:uLnTx/>
                <a:uFillTx/>
                <a:latin typeface="Arial Narrow"/>
                <a:ea typeface="+mj-ea"/>
                <a:cs typeface="+mj-cs"/>
              </a:rPr>
            </a:br>
            <a:r>
              <a:rPr kumimoji="0" lang="en-IN" sz="2000" b="1" i="0" u="none" strike="noStrike" kern="0" cap="none" spc="0" normalizeH="0" baseline="0" noProof="0" dirty="0" smtClean="0">
                <a:ln>
                  <a:noFill/>
                </a:ln>
                <a:solidFill>
                  <a:srgbClr val="FFFFCC"/>
                </a:solidFill>
                <a:effectLst/>
                <a:uLnTx/>
                <a:uFillTx/>
                <a:latin typeface="Arial Narrow"/>
                <a:ea typeface="+mj-ea"/>
                <a:cs typeface="+mj-cs"/>
              </a:rPr>
              <a:t>Vide G.O.(MS)No. 239/2017/GAD dated,  24</a:t>
            </a:r>
            <a:r>
              <a:rPr kumimoji="0" lang="en-IN" sz="2000" b="1" i="0" u="none" strike="noStrike" kern="0" cap="none" spc="0" normalizeH="0" baseline="30000" noProof="0" dirty="0" smtClean="0">
                <a:ln>
                  <a:noFill/>
                </a:ln>
                <a:solidFill>
                  <a:srgbClr val="FFFFCC"/>
                </a:solidFill>
                <a:effectLst/>
                <a:uLnTx/>
                <a:uFillTx/>
                <a:latin typeface="Arial Narrow"/>
                <a:ea typeface="+mj-ea"/>
                <a:cs typeface="+mj-cs"/>
              </a:rPr>
              <a:t>th</a:t>
            </a:r>
            <a:r>
              <a:rPr kumimoji="0" lang="en-IN" sz="2000" b="1" i="0" u="none" strike="noStrike" kern="0" cap="none" spc="0" normalizeH="0" baseline="0" noProof="0" dirty="0" smtClean="0">
                <a:ln>
                  <a:noFill/>
                </a:ln>
                <a:solidFill>
                  <a:srgbClr val="FFFFCC"/>
                </a:solidFill>
                <a:effectLst/>
                <a:uLnTx/>
                <a:uFillTx/>
                <a:latin typeface="Arial Narrow"/>
                <a:ea typeface="+mj-ea"/>
                <a:cs typeface="+mj-cs"/>
              </a:rPr>
              <a:t> July 2017</a:t>
            </a:r>
            <a:r>
              <a:rPr kumimoji="0" lang="en-US" sz="4800" b="1" i="0" u="none" strike="noStrike" kern="0" cap="none" spc="0" normalizeH="0" baseline="0" noProof="0" dirty="0" smtClean="0">
                <a:ln>
                  <a:noFill/>
                </a:ln>
                <a:solidFill>
                  <a:srgbClr val="FFFFCC"/>
                </a:solidFill>
                <a:effectLst/>
                <a:uLnTx/>
                <a:uFillTx/>
                <a:latin typeface="Arial Narrow"/>
                <a:ea typeface="+mj-ea"/>
                <a:cs typeface="+mj-cs"/>
              </a:rPr>
              <a:t/>
            </a:r>
            <a:br>
              <a:rPr kumimoji="0" lang="en-US" sz="4800" b="1" i="0" u="none" strike="noStrike" kern="0" cap="none" spc="0" normalizeH="0" baseline="0" noProof="0" dirty="0" smtClean="0">
                <a:ln>
                  <a:noFill/>
                </a:ln>
                <a:solidFill>
                  <a:srgbClr val="FFFFCC"/>
                </a:solidFill>
                <a:effectLst/>
                <a:uLnTx/>
                <a:uFillTx/>
                <a:latin typeface="Arial Narrow"/>
                <a:ea typeface="+mj-ea"/>
                <a:cs typeface="+mj-cs"/>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5123"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BDE70A0B-B34A-4BC8-9849-D1434A3AA034}" type="slidenum">
              <a:rPr lang="en-US" sz="2400"/>
              <a:pPr>
                <a:defRPr/>
              </a:pPr>
              <a:t>3</a:t>
            </a:fld>
            <a:endParaRPr lang="en-US" sz="2400"/>
          </a:p>
        </p:txBody>
      </p:sp>
      <p:sp>
        <p:nvSpPr>
          <p:cNvPr id="11" name="Content Placeholder 10"/>
          <p:cNvSpPr>
            <a:spLocks noGrp="1"/>
          </p:cNvSpPr>
          <p:nvPr>
            <p:ph idx="1"/>
          </p:nvPr>
        </p:nvSpPr>
        <p:spPr>
          <a:xfrm>
            <a:off x="2563813" y="273050"/>
            <a:ext cx="6122987" cy="6584950"/>
          </a:xfrm>
        </p:spPr>
        <p:txBody>
          <a:bodyPr/>
          <a:lstStyle/>
          <a:p>
            <a:pPr>
              <a:defRPr/>
            </a:pPr>
            <a:r>
              <a:rPr lang="en-US" sz="3600" dirty="0" smtClean="0">
                <a:solidFill>
                  <a:schemeClr val="tx2">
                    <a:lumMod val="50000"/>
                  </a:schemeClr>
                </a:solidFill>
              </a:rPr>
              <a:t>Informatics</a:t>
            </a:r>
            <a:endParaRPr lang="en-US" dirty="0" smtClean="0"/>
          </a:p>
          <a:p>
            <a:pPr>
              <a:buFont typeface="Wingdings" pitchFamily="2" charset="2"/>
              <a:buNone/>
              <a:defRPr/>
            </a:pPr>
            <a:r>
              <a:rPr lang="en-US" sz="2000" dirty="0" smtClean="0"/>
              <a:t>                   42 ongoing projects </a:t>
            </a:r>
          </a:p>
          <a:p>
            <a:pPr>
              <a:buFont typeface="Wingdings" pitchFamily="2" charset="2"/>
              <a:buNone/>
              <a:defRPr/>
            </a:pPr>
            <a:r>
              <a:rPr lang="en-US" sz="2400" dirty="0" smtClean="0">
                <a:solidFill>
                  <a:schemeClr val="tx2">
                    <a:lumMod val="50000"/>
                  </a:schemeClr>
                </a:solidFill>
              </a:rPr>
              <a:t>Special mention</a:t>
            </a:r>
          </a:p>
          <a:p>
            <a:pPr>
              <a:buClr>
                <a:schemeClr val="accent2">
                  <a:lumMod val="20000"/>
                  <a:lumOff val="80000"/>
                </a:schemeClr>
              </a:buClr>
              <a:buSzPct val="100000"/>
              <a:buFont typeface="Wingdings" pitchFamily="2" charset="2"/>
              <a:buChar char="Ø"/>
              <a:defRPr/>
            </a:pPr>
            <a:r>
              <a:rPr lang="en-US" sz="1900" dirty="0" smtClean="0"/>
              <a:t>Software for Straight Forward-CMO-CMDRF</a:t>
            </a:r>
          </a:p>
          <a:p>
            <a:pPr>
              <a:buClr>
                <a:schemeClr val="accent2">
                  <a:lumMod val="20000"/>
                  <a:lumOff val="80000"/>
                </a:schemeClr>
              </a:buClr>
              <a:buSzPct val="100000"/>
              <a:buFont typeface="Wingdings" pitchFamily="2" charset="2"/>
              <a:buChar char="Ø"/>
              <a:defRPr/>
            </a:pPr>
            <a:r>
              <a:rPr lang="en-US" sz="1900" dirty="0" smtClean="0"/>
              <a:t>E-grants -3.0  : modification and upgrading</a:t>
            </a:r>
          </a:p>
          <a:p>
            <a:pPr>
              <a:buClr>
                <a:schemeClr val="accent2">
                  <a:lumMod val="20000"/>
                  <a:lumOff val="80000"/>
                </a:schemeClr>
              </a:buClr>
              <a:buSzPct val="100000"/>
              <a:buFont typeface="Wingdings" pitchFamily="2" charset="2"/>
              <a:buChar char="Ø"/>
              <a:defRPr/>
            </a:pPr>
            <a:r>
              <a:rPr lang="en-US" sz="1900" dirty="0" smtClean="0"/>
              <a:t>VACB suite - 2.0</a:t>
            </a:r>
          </a:p>
          <a:p>
            <a:pPr>
              <a:buClr>
                <a:schemeClr val="accent2">
                  <a:lumMod val="20000"/>
                  <a:lumOff val="80000"/>
                </a:schemeClr>
              </a:buClr>
              <a:buSzPct val="100000"/>
              <a:buFont typeface="Wingdings" pitchFamily="2" charset="2"/>
              <a:buChar char="Ø"/>
              <a:defRPr/>
            </a:pPr>
            <a:r>
              <a:rPr lang="en-US" sz="1900" dirty="0" smtClean="0"/>
              <a:t>Integrated cooperative management system for Cooperative Dept.</a:t>
            </a:r>
          </a:p>
          <a:p>
            <a:pPr>
              <a:buClr>
                <a:schemeClr val="accent2">
                  <a:lumMod val="20000"/>
                  <a:lumOff val="80000"/>
                </a:schemeClr>
              </a:buClr>
              <a:buSzPct val="100000"/>
              <a:buFont typeface="Wingdings" pitchFamily="2" charset="2"/>
              <a:buChar char="Ø"/>
              <a:defRPr/>
            </a:pPr>
            <a:r>
              <a:rPr lang="en-US" sz="1900" dirty="0" smtClean="0"/>
              <a:t>Online exam system for KSCST</a:t>
            </a:r>
          </a:p>
          <a:p>
            <a:pPr>
              <a:buClr>
                <a:schemeClr val="accent2">
                  <a:lumMod val="20000"/>
                  <a:lumOff val="80000"/>
                </a:schemeClr>
              </a:buClr>
              <a:buSzPct val="100000"/>
              <a:buFont typeface="Wingdings" pitchFamily="2" charset="2"/>
              <a:buChar char="Ø"/>
              <a:defRPr/>
            </a:pPr>
            <a:r>
              <a:rPr lang="en-US" sz="1900" dirty="0" smtClean="0"/>
              <a:t>Mobile application for PBCR data collection and digitization of medical records of MCC</a:t>
            </a:r>
          </a:p>
          <a:p>
            <a:pPr>
              <a:buClr>
                <a:schemeClr val="accent2">
                  <a:lumMod val="20000"/>
                  <a:lumOff val="80000"/>
                </a:schemeClr>
              </a:buClr>
              <a:buSzPct val="100000"/>
              <a:buFont typeface="Wingdings" pitchFamily="2" charset="2"/>
              <a:buChar char="Ø"/>
              <a:defRPr/>
            </a:pPr>
            <a:r>
              <a:rPr lang="en-US" sz="1900" dirty="0" smtClean="0"/>
              <a:t>Online exam system for Dept. tests of KPSC</a:t>
            </a:r>
          </a:p>
          <a:p>
            <a:pPr>
              <a:buClr>
                <a:schemeClr val="accent2">
                  <a:lumMod val="20000"/>
                  <a:lumOff val="80000"/>
                </a:schemeClr>
              </a:buClr>
              <a:buSzPct val="100000"/>
              <a:buFont typeface="Wingdings" pitchFamily="2" charset="2"/>
              <a:buChar char="Ø"/>
              <a:defRPr/>
            </a:pPr>
            <a:r>
              <a:rPr lang="en-US" sz="1900" dirty="0" smtClean="0"/>
              <a:t>On screen marking system for KPSC</a:t>
            </a:r>
          </a:p>
          <a:p>
            <a:pPr>
              <a:buClr>
                <a:schemeClr val="accent2">
                  <a:lumMod val="20000"/>
                  <a:lumOff val="80000"/>
                </a:schemeClr>
              </a:buClr>
              <a:buSzPct val="100000"/>
              <a:buFont typeface="Wingdings" pitchFamily="2" charset="2"/>
              <a:buChar char="Ø"/>
              <a:defRPr/>
            </a:pPr>
            <a:r>
              <a:rPr lang="en-US" sz="1900" dirty="0" smtClean="0"/>
              <a:t>Festival Delegate software for IFFK</a:t>
            </a:r>
          </a:p>
          <a:p>
            <a:pPr>
              <a:buClr>
                <a:schemeClr val="accent2">
                  <a:lumMod val="20000"/>
                  <a:lumOff val="80000"/>
                </a:schemeClr>
              </a:buClr>
              <a:buSzPct val="100000"/>
              <a:buFont typeface="Wingdings" pitchFamily="2" charset="2"/>
              <a:buChar char="Ø"/>
              <a:defRPr/>
            </a:pPr>
            <a:r>
              <a:rPr lang="en-US" sz="1900" dirty="0" smtClean="0"/>
              <a:t>Software for online payment for KMTWWFB</a:t>
            </a:r>
          </a:p>
          <a:p>
            <a:pPr>
              <a:buClr>
                <a:schemeClr val="accent2">
                  <a:lumMod val="20000"/>
                  <a:lumOff val="80000"/>
                </a:schemeClr>
              </a:buClr>
              <a:buSzPct val="100000"/>
              <a:buFont typeface="Wingdings" pitchFamily="2" charset="2"/>
              <a:buChar char="Ø"/>
              <a:defRPr/>
            </a:pPr>
            <a:r>
              <a:rPr lang="en-US" sz="1900" dirty="0" smtClean="0"/>
              <a:t>Malabar </a:t>
            </a:r>
            <a:r>
              <a:rPr lang="en-US" sz="1900" dirty="0" err="1" smtClean="0"/>
              <a:t>Dewaswom</a:t>
            </a:r>
            <a:r>
              <a:rPr lang="en-US" sz="1900" dirty="0" smtClean="0"/>
              <a:t> Board </a:t>
            </a:r>
            <a:r>
              <a:rPr lang="en-US" sz="1900" dirty="0" err="1" smtClean="0"/>
              <a:t>Computerisation</a:t>
            </a:r>
            <a:r>
              <a:rPr lang="en-US" sz="1900" dirty="0" smtClean="0"/>
              <a:t> </a:t>
            </a:r>
          </a:p>
          <a:p>
            <a:pPr>
              <a:buClr>
                <a:schemeClr val="accent2">
                  <a:lumMod val="20000"/>
                  <a:lumOff val="80000"/>
                </a:schemeClr>
              </a:buClr>
              <a:buSzPct val="100000"/>
              <a:buFont typeface="Wingdings" pitchFamily="2" charset="2"/>
              <a:buChar char="Ø"/>
              <a:defRPr/>
            </a:pPr>
            <a:r>
              <a:rPr lang="en-US" sz="1900" dirty="0" smtClean="0"/>
              <a:t>e-</a:t>
            </a:r>
            <a:r>
              <a:rPr lang="en-US" sz="1900" dirty="0" err="1" smtClean="0"/>
              <a:t>kshema</a:t>
            </a:r>
            <a:r>
              <a:rPr lang="en-US" sz="1900" dirty="0" smtClean="0"/>
              <a:t> for Social Justice Dept.</a:t>
            </a:r>
          </a:p>
          <a:p>
            <a:pPr>
              <a:buClr>
                <a:schemeClr val="accent2">
                  <a:lumMod val="20000"/>
                  <a:lumOff val="80000"/>
                </a:schemeClr>
              </a:buClr>
              <a:buSzPct val="100000"/>
              <a:buFont typeface="Wingdings" pitchFamily="2" charset="2"/>
              <a:buChar char="Ø"/>
              <a:defRPr/>
            </a:pPr>
            <a:r>
              <a:rPr lang="en-US" sz="1900" dirty="0" smtClean="0"/>
              <a:t>Sand sale for Ports department</a:t>
            </a:r>
            <a:r>
              <a:rPr lang="en-US" sz="2000" dirty="0" smtClean="0"/>
              <a:t/>
            </a:r>
            <a:br>
              <a:rPr lang="en-US" sz="2000" dirty="0" smtClean="0"/>
            </a:b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5127"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6147"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948C0139-4C56-4AB2-A528-006275475FAA}" type="slidenum">
              <a:rPr lang="en-US" sz="2400"/>
              <a:pPr>
                <a:defRPr/>
              </a:pPr>
              <a:t>4</a:t>
            </a:fld>
            <a:endParaRPr lang="en-US" sz="2400"/>
          </a:p>
        </p:txBody>
      </p:sp>
      <p:sp>
        <p:nvSpPr>
          <p:cNvPr id="11" name="Content Placeholder 10"/>
          <p:cNvSpPr>
            <a:spLocks noGrp="1"/>
          </p:cNvSpPr>
          <p:nvPr>
            <p:ph idx="1"/>
          </p:nvPr>
        </p:nvSpPr>
        <p:spPr>
          <a:xfrm>
            <a:off x="2563813" y="273050"/>
            <a:ext cx="6580187" cy="7044382"/>
          </a:xfrm>
        </p:spPr>
        <p:txBody>
          <a:bodyPr/>
          <a:lstStyle/>
          <a:p>
            <a:pPr>
              <a:defRPr/>
            </a:pPr>
            <a:r>
              <a:rPr lang="en-US" sz="3600" dirty="0" smtClean="0">
                <a:solidFill>
                  <a:schemeClr val="tx2">
                    <a:lumMod val="50000"/>
                  </a:schemeClr>
                </a:solidFill>
              </a:rPr>
              <a:t>Video Production </a:t>
            </a:r>
            <a:endParaRPr lang="en-US" dirty="0" smtClean="0"/>
          </a:p>
          <a:p>
            <a:pPr>
              <a:buFont typeface="Wingdings" pitchFamily="2" charset="2"/>
              <a:buNone/>
              <a:defRPr/>
            </a:pPr>
            <a:r>
              <a:rPr lang="en-US" sz="2000" dirty="0" smtClean="0"/>
              <a:t> 25 plus ongoing  projects in Communication group</a:t>
            </a:r>
          </a:p>
          <a:p>
            <a:pPr>
              <a:buFont typeface="Wingdings" pitchFamily="2" charset="2"/>
              <a:buNone/>
              <a:defRPr/>
            </a:pPr>
            <a:r>
              <a:rPr lang="en-US" sz="2400" dirty="0" smtClean="0">
                <a:solidFill>
                  <a:schemeClr val="tx2">
                    <a:lumMod val="50000"/>
                  </a:schemeClr>
                </a:solidFill>
              </a:rPr>
              <a:t>Special mention</a:t>
            </a:r>
          </a:p>
          <a:p>
            <a:pPr>
              <a:buClr>
                <a:schemeClr val="accent2">
                  <a:lumMod val="20000"/>
                  <a:lumOff val="80000"/>
                </a:schemeClr>
              </a:buClr>
              <a:buSzPct val="100000"/>
              <a:buFont typeface="Wingdings" pitchFamily="2" charset="2"/>
              <a:buChar char="Ø"/>
              <a:defRPr/>
            </a:pPr>
            <a:r>
              <a:rPr lang="en-US" sz="1900" dirty="0" err="1" smtClean="0"/>
              <a:t>Naam</a:t>
            </a:r>
            <a:r>
              <a:rPr lang="en-US" sz="1900" dirty="0" smtClean="0"/>
              <a:t> </a:t>
            </a:r>
            <a:r>
              <a:rPr lang="en-US" sz="1900" dirty="0" err="1" smtClean="0"/>
              <a:t>Munnottu</a:t>
            </a:r>
            <a:r>
              <a:rPr lang="en-US" sz="1900" dirty="0" smtClean="0"/>
              <a:t> : Weekly TV show in which Chief Minister communicates, discusses and debates with public on various developmental </a:t>
            </a:r>
            <a:r>
              <a:rPr lang="en-US" sz="1900" dirty="0" err="1" smtClean="0"/>
              <a:t>programmes</a:t>
            </a:r>
            <a:r>
              <a:rPr lang="en-US" sz="1900" dirty="0" smtClean="0"/>
              <a:t>/themes- Telecast 12 episodes over 7 channels.</a:t>
            </a:r>
          </a:p>
          <a:p>
            <a:pPr>
              <a:buClr>
                <a:schemeClr val="accent2">
                  <a:lumMod val="20000"/>
                  <a:lumOff val="80000"/>
                </a:schemeClr>
              </a:buClr>
              <a:buSzPct val="100000"/>
              <a:buFont typeface="Wingdings" pitchFamily="2" charset="2"/>
              <a:buChar char="Ø"/>
              <a:defRPr/>
            </a:pPr>
            <a:r>
              <a:rPr lang="en-US" sz="1900" dirty="0" err="1" smtClean="0"/>
              <a:t>Navakeralam</a:t>
            </a:r>
            <a:r>
              <a:rPr lang="en-US" sz="1900" dirty="0" smtClean="0"/>
              <a:t> TV show (weekly over DD Malayalam)</a:t>
            </a:r>
          </a:p>
          <a:p>
            <a:pPr>
              <a:buClr>
                <a:schemeClr val="accent2">
                  <a:lumMod val="20000"/>
                  <a:lumOff val="80000"/>
                </a:schemeClr>
              </a:buClr>
              <a:buSzPct val="100000"/>
              <a:buFont typeface="Wingdings" pitchFamily="2" charset="2"/>
              <a:buChar char="Ø"/>
              <a:defRPr/>
            </a:pPr>
            <a:r>
              <a:rPr lang="en-US" sz="1900" dirty="0" err="1" smtClean="0"/>
              <a:t>Harithavidyalayam</a:t>
            </a:r>
            <a:r>
              <a:rPr lang="en-US" sz="1900" dirty="0" smtClean="0"/>
              <a:t> II – Educational reality show of schools for KITE under General Education Department</a:t>
            </a:r>
          </a:p>
          <a:p>
            <a:pPr>
              <a:buClr>
                <a:schemeClr val="accent2">
                  <a:lumMod val="20000"/>
                  <a:lumOff val="80000"/>
                </a:schemeClr>
              </a:buClr>
              <a:buSzPct val="100000"/>
              <a:buFont typeface="Wingdings" pitchFamily="2" charset="2"/>
              <a:buChar char="Ø"/>
              <a:defRPr/>
            </a:pPr>
            <a:r>
              <a:rPr lang="en-US" sz="1900" dirty="0" smtClean="0"/>
              <a:t>Documentary for </a:t>
            </a:r>
            <a:r>
              <a:rPr lang="en-US" sz="1900" dirty="0" err="1" smtClean="0"/>
              <a:t>Kudumbasree</a:t>
            </a:r>
            <a:r>
              <a:rPr lang="en-US" sz="1900" dirty="0" smtClean="0"/>
              <a:t> Mission (Kerala, Assam, Bihar and Rajasthan)</a:t>
            </a:r>
          </a:p>
          <a:p>
            <a:pPr>
              <a:buClr>
                <a:schemeClr val="accent2">
                  <a:lumMod val="20000"/>
                  <a:lumOff val="80000"/>
                </a:schemeClr>
              </a:buClr>
              <a:buSzPct val="100000"/>
              <a:buFont typeface="Wingdings" pitchFamily="2" charset="2"/>
              <a:buChar char="Ø"/>
              <a:defRPr/>
            </a:pPr>
            <a:r>
              <a:rPr lang="en-US" sz="1900" dirty="0" smtClean="0"/>
              <a:t>Documentary on </a:t>
            </a:r>
            <a:r>
              <a:rPr lang="en-US" sz="1900" dirty="0" err="1" smtClean="0"/>
              <a:t>Varattar</a:t>
            </a:r>
            <a:r>
              <a:rPr lang="en-US" sz="1900" dirty="0" smtClean="0"/>
              <a:t> river rejuvenation for </a:t>
            </a:r>
            <a:r>
              <a:rPr lang="en-US" sz="1900" dirty="0" err="1" smtClean="0"/>
              <a:t>Harithakeralam</a:t>
            </a:r>
            <a:r>
              <a:rPr lang="en-US" sz="1900" dirty="0" smtClean="0"/>
              <a:t> Mission and KILA</a:t>
            </a:r>
          </a:p>
          <a:p>
            <a:pPr>
              <a:buClr>
                <a:schemeClr val="accent2">
                  <a:lumMod val="20000"/>
                  <a:lumOff val="80000"/>
                </a:schemeClr>
              </a:buClr>
              <a:buSzPct val="100000"/>
              <a:buFont typeface="Wingdings" pitchFamily="2" charset="2"/>
              <a:buChar char="Ø"/>
              <a:defRPr/>
            </a:pPr>
            <a:r>
              <a:rPr lang="en-US" sz="1900" dirty="0" smtClean="0"/>
              <a:t>TV news monitoring project</a:t>
            </a:r>
          </a:p>
          <a:p>
            <a:pPr>
              <a:buClr>
                <a:schemeClr val="accent2">
                  <a:lumMod val="20000"/>
                  <a:lumOff val="80000"/>
                </a:schemeClr>
              </a:buClr>
              <a:buSzPct val="100000"/>
              <a:buFont typeface="Wingdings" pitchFamily="2" charset="2"/>
              <a:buChar char="Ø"/>
              <a:defRPr/>
            </a:pPr>
            <a:r>
              <a:rPr lang="en-US" sz="1900" dirty="0" smtClean="0"/>
              <a:t>I &amp; PRD News clipping project</a:t>
            </a:r>
          </a:p>
          <a:p>
            <a:pPr>
              <a:buClr>
                <a:schemeClr val="accent2">
                  <a:lumMod val="20000"/>
                  <a:lumOff val="80000"/>
                </a:schemeClr>
              </a:buClr>
              <a:buSzPct val="100000"/>
              <a:buFont typeface="Wingdings" pitchFamily="2" charset="2"/>
              <a:buChar char="Ø"/>
              <a:defRPr/>
            </a:pPr>
            <a:r>
              <a:rPr lang="en-US" sz="1900" dirty="0" smtClean="0"/>
              <a:t>Documentation of one year achievements of </a:t>
            </a:r>
            <a:r>
              <a:rPr lang="en-US" sz="1900" dirty="0" err="1" smtClean="0"/>
              <a:t>GoK</a:t>
            </a:r>
            <a:r>
              <a:rPr lang="en-US" sz="1900" dirty="0" smtClean="0"/>
              <a:t>.</a:t>
            </a:r>
          </a:p>
          <a:p>
            <a:pPr>
              <a:buClr>
                <a:schemeClr val="accent2">
                  <a:lumMod val="20000"/>
                  <a:lumOff val="80000"/>
                </a:schemeClr>
              </a:buClr>
              <a:buSzPct val="100000"/>
              <a:buFont typeface="Wingdings" pitchFamily="2" charset="2"/>
              <a:buChar char="Ø"/>
              <a:defRPr/>
            </a:pPr>
            <a:r>
              <a:rPr lang="en-US" sz="2000" dirty="0" err="1" smtClean="0"/>
              <a:t>Loka</a:t>
            </a:r>
            <a:r>
              <a:rPr lang="en-US" sz="2000" dirty="0" smtClean="0"/>
              <a:t> Kerala </a:t>
            </a:r>
            <a:r>
              <a:rPr lang="en-US" sz="2000" dirty="0" err="1" smtClean="0"/>
              <a:t>Sabha</a:t>
            </a:r>
            <a:r>
              <a:rPr lang="en-US" sz="2000" dirty="0" smtClean="0"/>
              <a:t> : Total documentation</a:t>
            </a:r>
          </a:p>
          <a:p>
            <a:pPr>
              <a:buClr>
                <a:schemeClr val="accent2">
                  <a:lumMod val="20000"/>
                  <a:lumOff val="80000"/>
                </a:schemeClr>
              </a:buClr>
              <a:buSzPct val="100000"/>
              <a:buNone/>
              <a:defRPr/>
            </a:pP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6151"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7171"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1D4B0BA1-71D8-466A-9E3C-E7E8F743060E}" type="slidenum">
              <a:rPr lang="en-US" sz="2400"/>
              <a:pPr>
                <a:defRPr/>
              </a:pPr>
              <a:t>5</a:t>
            </a:fld>
            <a:endParaRPr lang="en-US" sz="2400"/>
          </a:p>
        </p:txBody>
      </p:sp>
      <p:sp>
        <p:nvSpPr>
          <p:cNvPr id="11" name="Content Placeholder 10"/>
          <p:cNvSpPr>
            <a:spLocks noGrp="1"/>
          </p:cNvSpPr>
          <p:nvPr>
            <p:ph idx="1"/>
          </p:nvPr>
        </p:nvSpPr>
        <p:spPr>
          <a:xfrm>
            <a:off x="2563813" y="273050"/>
            <a:ext cx="6122987" cy="6405563"/>
          </a:xfrm>
        </p:spPr>
        <p:txBody>
          <a:bodyPr/>
          <a:lstStyle/>
          <a:p>
            <a:pPr>
              <a:defRPr/>
            </a:pPr>
            <a:r>
              <a:rPr lang="en-US" sz="3600" dirty="0" smtClean="0">
                <a:solidFill>
                  <a:schemeClr val="tx2">
                    <a:lumMod val="50000"/>
                  </a:schemeClr>
                </a:solidFill>
              </a:rPr>
              <a:t>Digitization   </a:t>
            </a:r>
            <a:endParaRPr lang="en-US" dirty="0" smtClean="0"/>
          </a:p>
          <a:p>
            <a:pPr>
              <a:buFont typeface="Wingdings" pitchFamily="2" charset="2"/>
              <a:buNone/>
              <a:defRPr/>
            </a:pPr>
            <a:r>
              <a:rPr lang="en-US" sz="2000" dirty="0" smtClean="0"/>
              <a:t>complete solution provider for digital archiving </a:t>
            </a:r>
          </a:p>
          <a:p>
            <a:pPr>
              <a:buFont typeface="Wingdings" pitchFamily="2" charset="2"/>
              <a:buNone/>
              <a:defRPr/>
            </a:pPr>
            <a:endParaRPr lang="en-US" sz="2400" dirty="0" smtClean="0">
              <a:solidFill>
                <a:schemeClr val="tx2">
                  <a:lumMod val="50000"/>
                </a:schemeClr>
              </a:solidFill>
            </a:endParaRPr>
          </a:p>
          <a:p>
            <a:pPr>
              <a:buFont typeface="Wingdings" pitchFamily="2" charset="2"/>
              <a:buNone/>
              <a:defRPr/>
            </a:pPr>
            <a:r>
              <a:rPr lang="en-US" sz="2400" dirty="0" smtClean="0">
                <a:solidFill>
                  <a:schemeClr val="tx2">
                    <a:lumMod val="50000"/>
                  </a:schemeClr>
                </a:solidFill>
              </a:rPr>
              <a:t>Done digitization of </a:t>
            </a:r>
          </a:p>
          <a:p>
            <a:pPr>
              <a:buClr>
                <a:schemeClr val="accent2">
                  <a:lumMod val="20000"/>
                  <a:lumOff val="80000"/>
                </a:schemeClr>
              </a:buClr>
              <a:buSzPct val="100000"/>
              <a:buFont typeface="Wingdings" pitchFamily="2" charset="2"/>
              <a:buChar char="Ø"/>
              <a:defRPr/>
            </a:pPr>
            <a:r>
              <a:rPr lang="en-US" sz="1900" dirty="0" smtClean="0"/>
              <a:t>23.8 </a:t>
            </a:r>
            <a:r>
              <a:rPr lang="en-US" sz="1900" dirty="0" err="1" smtClean="0"/>
              <a:t>lakhs</a:t>
            </a:r>
            <a:r>
              <a:rPr lang="en-US" sz="1900" dirty="0" smtClean="0"/>
              <a:t> pages of paper documents</a:t>
            </a:r>
          </a:p>
          <a:p>
            <a:pPr>
              <a:buClr>
                <a:schemeClr val="accent2">
                  <a:lumMod val="20000"/>
                  <a:lumOff val="80000"/>
                </a:schemeClr>
              </a:buClr>
              <a:buSzPct val="100000"/>
              <a:buFont typeface="Wingdings" pitchFamily="2" charset="2"/>
              <a:buChar char="Ø"/>
              <a:defRPr/>
            </a:pPr>
            <a:r>
              <a:rPr lang="en-US" sz="1900" dirty="0" smtClean="0"/>
              <a:t>7 </a:t>
            </a:r>
            <a:r>
              <a:rPr lang="en-US" sz="1900" dirty="0" err="1" smtClean="0"/>
              <a:t>lakhs</a:t>
            </a:r>
            <a:r>
              <a:rPr lang="en-US" sz="1900" dirty="0" smtClean="0"/>
              <a:t> patients’ records</a:t>
            </a:r>
          </a:p>
          <a:p>
            <a:pPr>
              <a:buClr>
                <a:schemeClr val="accent2">
                  <a:lumMod val="20000"/>
                  <a:lumOff val="80000"/>
                </a:schemeClr>
              </a:buClr>
              <a:buSzPct val="100000"/>
              <a:buFont typeface="Wingdings" pitchFamily="2" charset="2"/>
              <a:buChar char="Ø"/>
              <a:defRPr/>
            </a:pPr>
            <a:r>
              <a:rPr lang="en-US" sz="1900" dirty="0" smtClean="0"/>
              <a:t>50,000 </a:t>
            </a:r>
            <a:r>
              <a:rPr lang="en-US" sz="1900" dirty="0" err="1" smtClean="0"/>
              <a:t>churunas</a:t>
            </a:r>
            <a:endParaRPr lang="en-US" sz="1900" dirty="0" smtClean="0"/>
          </a:p>
          <a:p>
            <a:pPr>
              <a:buClr>
                <a:schemeClr val="accent2">
                  <a:lumMod val="20000"/>
                  <a:lumOff val="80000"/>
                </a:schemeClr>
              </a:buClr>
              <a:buSzPct val="100000"/>
              <a:buFont typeface="Wingdings" pitchFamily="2" charset="2"/>
              <a:buChar char="Ø"/>
              <a:defRPr/>
            </a:pPr>
            <a:r>
              <a:rPr lang="en-US" sz="1900" dirty="0" smtClean="0"/>
              <a:t>45,000 palm leaves</a:t>
            </a:r>
          </a:p>
          <a:p>
            <a:pPr>
              <a:buClr>
                <a:schemeClr val="accent2">
                  <a:lumMod val="20000"/>
                  <a:lumOff val="80000"/>
                </a:schemeClr>
              </a:buClr>
              <a:buSzPct val="100000"/>
              <a:buFont typeface="Wingdings" pitchFamily="2" charset="2"/>
              <a:buNone/>
              <a:defRPr/>
            </a:pPr>
            <a:endParaRPr lang="en-US" sz="1900" dirty="0" smtClean="0"/>
          </a:p>
          <a:p>
            <a:pPr>
              <a:buClr>
                <a:schemeClr val="accent2">
                  <a:lumMod val="20000"/>
                  <a:lumOff val="80000"/>
                </a:schemeClr>
              </a:buClr>
              <a:buSzPct val="100000"/>
              <a:buFont typeface="Wingdings" pitchFamily="2" charset="2"/>
              <a:buNone/>
              <a:defRPr/>
            </a:pPr>
            <a:r>
              <a:rPr lang="en-IN" sz="1900" dirty="0" smtClean="0">
                <a:solidFill>
                  <a:schemeClr val="tx2">
                    <a:lumMod val="90000"/>
                  </a:schemeClr>
                </a:solidFill>
              </a:rPr>
              <a:t>Major clients</a:t>
            </a:r>
            <a:endParaRPr lang="en-US" sz="1900" dirty="0" smtClean="0">
              <a:solidFill>
                <a:schemeClr val="tx2">
                  <a:lumMod val="90000"/>
                </a:schemeClr>
              </a:solidFill>
            </a:endParaRPr>
          </a:p>
          <a:p>
            <a:pPr>
              <a:buClr>
                <a:schemeClr val="accent2">
                  <a:lumMod val="20000"/>
                  <a:lumOff val="80000"/>
                </a:schemeClr>
              </a:buClr>
              <a:buSzPct val="100000"/>
              <a:buFont typeface="Wingdings" pitchFamily="2" charset="2"/>
              <a:buChar char="Ø"/>
              <a:defRPr/>
            </a:pPr>
            <a:r>
              <a:rPr lang="en-US" sz="1900" dirty="0" smtClean="0"/>
              <a:t>KIAL</a:t>
            </a:r>
          </a:p>
          <a:p>
            <a:pPr>
              <a:buClr>
                <a:schemeClr val="accent2">
                  <a:lumMod val="20000"/>
                  <a:lumOff val="80000"/>
                </a:schemeClr>
              </a:buClr>
              <a:buSzPct val="100000"/>
              <a:buFont typeface="Wingdings" pitchFamily="2" charset="2"/>
              <a:buChar char="Ø"/>
              <a:defRPr/>
            </a:pPr>
            <a:r>
              <a:rPr lang="en-US" sz="2000" dirty="0" smtClean="0"/>
              <a:t>Directorate of State Archives</a:t>
            </a:r>
          </a:p>
          <a:p>
            <a:pPr>
              <a:buClr>
                <a:schemeClr val="accent2">
                  <a:lumMod val="20000"/>
                  <a:lumOff val="80000"/>
                </a:schemeClr>
              </a:buClr>
              <a:buSzPct val="100000"/>
              <a:buFont typeface="Wingdings" pitchFamily="2" charset="2"/>
              <a:buChar char="Ø"/>
              <a:defRPr/>
            </a:pPr>
            <a:r>
              <a:rPr lang="en-US" sz="2000" dirty="0" smtClean="0"/>
              <a:t>Malabar Cancer Centre</a:t>
            </a:r>
          </a:p>
          <a:p>
            <a:pPr>
              <a:buClr>
                <a:schemeClr val="accent2">
                  <a:lumMod val="20000"/>
                  <a:lumOff val="80000"/>
                </a:schemeClr>
              </a:buClr>
              <a:buSzPct val="100000"/>
              <a:buFont typeface="Wingdings" pitchFamily="2" charset="2"/>
              <a:buChar char="Ø"/>
              <a:defRPr/>
            </a:pPr>
            <a:r>
              <a:rPr lang="en-US" sz="2000" dirty="0" smtClean="0"/>
              <a:t>Govt. Sanskrit college, </a:t>
            </a:r>
            <a:r>
              <a:rPr lang="en-US" sz="2000" dirty="0" err="1" smtClean="0"/>
              <a:t>Thrippunithura</a:t>
            </a:r>
            <a:endParaRPr lang="en-US" sz="2000" dirty="0" smtClean="0"/>
          </a:p>
          <a:p>
            <a:pPr>
              <a:buClr>
                <a:schemeClr val="accent2">
                  <a:lumMod val="20000"/>
                  <a:lumOff val="80000"/>
                </a:schemeClr>
              </a:buClr>
              <a:buSzPct val="100000"/>
              <a:buFont typeface="Wingdings" pitchFamily="2" charset="2"/>
              <a:buChar char="Ø"/>
              <a:defRPr/>
            </a:pPr>
            <a:r>
              <a:rPr lang="en-US" sz="2000" dirty="0" smtClean="0"/>
              <a:t>Oriental Research and Manuscript Library</a:t>
            </a:r>
          </a:p>
          <a:p>
            <a:pPr>
              <a:buClr>
                <a:schemeClr val="accent2">
                  <a:lumMod val="20000"/>
                  <a:lumOff val="80000"/>
                </a:schemeClr>
              </a:buClr>
              <a:buSzPct val="100000"/>
              <a:buFont typeface="Wingdings" pitchFamily="2" charset="2"/>
              <a:buChar char="Ø"/>
              <a:defRPr/>
            </a:pPr>
            <a:r>
              <a:rPr lang="en-US" sz="2000" dirty="0" smtClean="0"/>
              <a:t>Registration department</a:t>
            </a:r>
            <a:br>
              <a:rPr lang="en-US" sz="2000" dirty="0" smtClean="0"/>
            </a:b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7175"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4099"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9FB2A812-9353-413F-95ED-D103E2C23352}" type="slidenum">
              <a:rPr lang="en-US" sz="2400"/>
              <a:pPr>
                <a:defRPr/>
              </a:pPr>
              <a:t>6</a:t>
            </a:fld>
            <a:endParaRPr lang="en-US" sz="2400"/>
          </a:p>
        </p:txBody>
      </p:sp>
      <p:sp>
        <p:nvSpPr>
          <p:cNvPr id="11" name="Content Placeholder 10"/>
          <p:cNvSpPr>
            <a:spLocks noGrp="1"/>
          </p:cNvSpPr>
          <p:nvPr>
            <p:ph idx="1"/>
          </p:nvPr>
        </p:nvSpPr>
        <p:spPr>
          <a:xfrm>
            <a:off x="2892425" y="273050"/>
            <a:ext cx="5794375" cy="6149975"/>
          </a:xfrm>
        </p:spPr>
        <p:txBody>
          <a:bodyPr/>
          <a:lstStyle/>
          <a:p>
            <a:pPr>
              <a:defRPr/>
            </a:pPr>
            <a:r>
              <a:rPr lang="en-US" sz="3600" dirty="0" smtClean="0">
                <a:solidFill>
                  <a:schemeClr val="tx2">
                    <a:lumMod val="50000"/>
                  </a:schemeClr>
                </a:solidFill>
              </a:rPr>
              <a:t>Optical Image Processing</a:t>
            </a:r>
            <a:endParaRPr lang="en-US" dirty="0" smtClean="0"/>
          </a:p>
          <a:p>
            <a:pPr>
              <a:buFont typeface="Wingdings" pitchFamily="2" charset="2"/>
              <a:buNone/>
              <a:defRPr/>
            </a:pPr>
            <a:r>
              <a:rPr lang="en-US" sz="2000" dirty="0" smtClean="0"/>
              <a:t>Remarkable production of High Security Holograms &amp; Certificate Printing </a:t>
            </a:r>
          </a:p>
          <a:p>
            <a:pPr>
              <a:buFont typeface="Wingdings" pitchFamily="2" charset="2"/>
              <a:buNone/>
              <a:defRPr/>
            </a:pPr>
            <a:r>
              <a:rPr lang="en-US" sz="2400" dirty="0" smtClean="0">
                <a:solidFill>
                  <a:schemeClr val="tx2">
                    <a:lumMod val="50000"/>
                  </a:schemeClr>
                </a:solidFill>
              </a:rPr>
              <a:t>Holograms</a:t>
            </a:r>
          </a:p>
          <a:p>
            <a:pPr>
              <a:buFont typeface="Wingdings" pitchFamily="2" charset="2"/>
              <a:buNone/>
              <a:defRPr/>
            </a:pPr>
            <a:r>
              <a:rPr lang="en-US" sz="2000" dirty="0" smtClean="0"/>
              <a:t>54 </a:t>
            </a:r>
            <a:r>
              <a:rPr lang="en-US" sz="2000" dirty="0" err="1" smtClean="0"/>
              <a:t>crores</a:t>
            </a:r>
            <a:r>
              <a:rPr lang="en-US" sz="2000" dirty="0" smtClean="0"/>
              <a:t> to KSBC</a:t>
            </a:r>
          </a:p>
          <a:p>
            <a:pPr>
              <a:buFont typeface="Wingdings" pitchFamily="2" charset="2"/>
              <a:buNone/>
              <a:defRPr/>
            </a:pPr>
            <a:r>
              <a:rPr lang="en-US" sz="2000" dirty="0" smtClean="0"/>
              <a:t>35 </a:t>
            </a:r>
            <a:r>
              <a:rPr lang="en-US" sz="2000" dirty="0" err="1" smtClean="0"/>
              <a:t>lakhs</a:t>
            </a:r>
            <a:r>
              <a:rPr lang="en-US" sz="2000" dirty="0" smtClean="0"/>
              <a:t> to MVD</a:t>
            </a:r>
          </a:p>
          <a:p>
            <a:pPr>
              <a:buFont typeface="Wingdings" pitchFamily="2" charset="2"/>
              <a:buNone/>
              <a:defRPr/>
            </a:pPr>
            <a:r>
              <a:rPr lang="en-US" sz="2000" dirty="0" smtClean="0"/>
              <a:t>50 </a:t>
            </a:r>
            <a:r>
              <a:rPr lang="en-US" sz="2000" dirty="0" err="1" smtClean="0"/>
              <a:t>lakhs</a:t>
            </a:r>
            <a:r>
              <a:rPr lang="en-US" sz="2000" dirty="0" smtClean="0"/>
              <a:t> to others (</a:t>
            </a:r>
            <a:r>
              <a:rPr lang="en-US" sz="2000" dirty="0" err="1" smtClean="0"/>
              <a:t>KSRTC,IFFK,INAEzhimala,BSS</a:t>
            </a:r>
            <a:r>
              <a:rPr lang="en-US" sz="2000" dirty="0" smtClean="0"/>
              <a:t>,</a:t>
            </a:r>
            <a:br>
              <a:rPr lang="en-US" sz="2000" dirty="0" smtClean="0"/>
            </a:br>
            <a:r>
              <a:rPr lang="en-US" sz="2000" dirty="0" err="1" smtClean="0"/>
              <a:t>KSSM,Technopark</a:t>
            </a:r>
            <a:r>
              <a:rPr lang="en-US" sz="2000" dirty="0" smtClean="0"/>
              <a:t>   etc…)</a:t>
            </a:r>
          </a:p>
          <a:p>
            <a:pPr>
              <a:buFont typeface="Wingdings" pitchFamily="2" charset="2"/>
              <a:buNone/>
              <a:defRPr/>
            </a:pPr>
            <a:r>
              <a:rPr lang="en-US" sz="2400" dirty="0" smtClean="0">
                <a:solidFill>
                  <a:schemeClr val="tx2">
                    <a:lumMod val="50000"/>
                  </a:schemeClr>
                </a:solidFill>
              </a:rPr>
              <a:t>Certificates</a:t>
            </a:r>
          </a:p>
          <a:p>
            <a:pPr>
              <a:buFont typeface="Wingdings" pitchFamily="2" charset="2"/>
              <a:buNone/>
              <a:defRPr/>
            </a:pPr>
            <a:r>
              <a:rPr lang="en-US" sz="2000" dirty="0" smtClean="0"/>
              <a:t>36 </a:t>
            </a:r>
            <a:r>
              <a:rPr lang="en-US" sz="2000" dirty="0" err="1" smtClean="0"/>
              <a:t>Lakhs</a:t>
            </a:r>
            <a:r>
              <a:rPr lang="en-US" sz="2000" dirty="0" smtClean="0"/>
              <a:t> to MVD</a:t>
            </a:r>
          </a:p>
          <a:p>
            <a:pPr>
              <a:buFont typeface="Wingdings" pitchFamily="2" charset="2"/>
              <a:buNone/>
              <a:defRPr/>
            </a:pPr>
            <a:r>
              <a:rPr lang="en-US" sz="2000" dirty="0" smtClean="0"/>
              <a:t>10 </a:t>
            </a:r>
            <a:r>
              <a:rPr lang="en-US" sz="2000" dirty="0" err="1" smtClean="0"/>
              <a:t>lakhs</a:t>
            </a:r>
            <a:r>
              <a:rPr lang="en-US" sz="2000" dirty="0" smtClean="0"/>
              <a:t> to others</a:t>
            </a:r>
          </a:p>
          <a:p>
            <a:pPr>
              <a:buFont typeface="Wingdings" pitchFamily="2" charset="2"/>
              <a:buNone/>
              <a:defRPr/>
            </a:pPr>
            <a:r>
              <a:rPr lang="en-US" sz="2000" dirty="0" smtClean="0"/>
              <a:t>     (NIFT, Various Universities, </a:t>
            </a:r>
            <a:br>
              <a:rPr lang="en-US" sz="2000" dirty="0" smtClean="0"/>
            </a:br>
            <a:r>
              <a:rPr lang="en-US" sz="2000" dirty="0" err="1" smtClean="0"/>
              <a:t>IISER,KPSC,IIITMK,Revenue</a:t>
            </a:r>
            <a:r>
              <a:rPr lang="en-US" sz="2000" dirty="0" smtClean="0"/>
              <a:t> </a:t>
            </a:r>
            <a:r>
              <a:rPr lang="en-US" sz="2000" dirty="0" err="1" smtClean="0"/>
              <a:t>Pattayam</a:t>
            </a:r>
            <a:r>
              <a:rPr lang="en-US" sz="2000" dirty="0" smtClean="0"/>
              <a:t>, Sand pass…etc)</a:t>
            </a:r>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4103"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8195"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AF07C80E-C9CB-4394-A65C-2F68AB318662}" type="slidenum">
              <a:rPr lang="en-US" sz="2400"/>
              <a:pPr>
                <a:defRPr/>
              </a:pPr>
              <a:t>7</a:t>
            </a:fld>
            <a:endParaRPr lang="en-US" sz="2400"/>
          </a:p>
        </p:txBody>
      </p:sp>
      <p:sp>
        <p:nvSpPr>
          <p:cNvPr id="11" name="Content Placeholder 10"/>
          <p:cNvSpPr>
            <a:spLocks noGrp="1"/>
          </p:cNvSpPr>
          <p:nvPr>
            <p:ph idx="1"/>
          </p:nvPr>
        </p:nvSpPr>
        <p:spPr>
          <a:xfrm>
            <a:off x="2563813" y="273050"/>
            <a:ext cx="6122987" cy="6405563"/>
          </a:xfrm>
        </p:spPr>
        <p:txBody>
          <a:bodyPr/>
          <a:lstStyle/>
          <a:p>
            <a:pPr>
              <a:defRPr/>
            </a:pPr>
            <a:r>
              <a:rPr lang="en-US" sz="3600" dirty="0" smtClean="0">
                <a:solidFill>
                  <a:schemeClr val="tx2">
                    <a:lumMod val="50000"/>
                  </a:schemeClr>
                </a:solidFill>
              </a:rPr>
              <a:t>Technology Extension   </a:t>
            </a:r>
            <a:endParaRPr lang="en-US" dirty="0" smtClean="0"/>
          </a:p>
          <a:p>
            <a:pPr>
              <a:buFont typeface="Wingdings" pitchFamily="2" charset="2"/>
              <a:buNone/>
              <a:defRPr/>
            </a:pPr>
            <a:r>
              <a:rPr lang="en-US" sz="2000" dirty="0" smtClean="0"/>
              <a:t>	Impart quality IT education with Govt. recognition at affordable rates</a:t>
            </a:r>
          </a:p>
          <a:p>
            <a:pPr>
              <a:buFont typeface="Wingdings" pitchFamily="2" charset="2"/>
              <a:buNone/>
              <a:defRPr/>
            </a:pPr>
            <a:endParaRPr lang="en-US" sz="2400" dirty="0" smtClean="0">
              <a:solidFill>
                <a:schemeClr val="tx2">
                  <a:lumMod val="50000"/>
                </a:schemeClr>
              </a:solidFill>
            </a:endParaRPr>
          </a:p>
          <a:p>
            <a:pPr>
              <a:buFont typeface="Wingdings" pitchFamily="2" charset="2"/>
              <a:buNone/>
              <a:defRPr/>
            </a:pPr>
            <a:r>
              <a:rPr lang="en-US" sz="2400" dirty="0" smtClean="0">
                <a:solidFill>
                  <a:schemeClr val="tx2">
                    <a:lumMod val="50000"/>
                  </a:schemeClr>
                </a:solidFill>
              </a:rPr>
              <a:t>CEP </a:t>
            </a:r>
            <a:r>
              <a:rPr lang="en-US" sz="2400" dirty="0" err="1" smtClean="0">
                <a:solidFill>
                  <a:schemeClr val="tx2">
                    <a:lumMod val="50000"/>
                  </a:schemeClr>
                </a:solidFill>
              </a:rPr>
              <a:t>programme</a:t>
            </a:r>
            <a:endParaRPr lang="en-US" sz="2400" dirty="0" smtClean="0">
              <a:solidFill>
                <a:schemeClr val="tx2">
                  <a:lumMod val="50000"/>
                </a:schemeClr>
              </a:solidFill>
            </a:endParaRPr>
          </a:p>
          <a:p>
            <a:pPr>
              <a:buClr>
                <a:schemeClr val="accent2">
                  <a:lumMod val="20000"/>
                  <a:lumOff val="80000"/>
                </a:schemeClr>
              </a:buClr>
              <a:buSzPct val="100000"/>
              <a:buFont typeface="Wingdings" pitchFamily="2" charset="2"/>
              <a:buChar char="Ø"/>
              <a:defRPr/>
            </a:pPr>
            <a:r>
              <a:rPr lang="en-US" sz="1900" dirty="0" smtClean="0"/>
              <a:t>300 plus active educational partners</a:t>
            </a:r>
          </a:p>
          <a:p>
            <a:pPr>
              <a:buClr>
                <a:schemeClr val="accent2">
                  <a:lumMod val="20000"/>
                  <a:lumOff val="80000"/>
                </a:schemeClr>
              </a:buClr>
              <a:buSzPct val="100000"/>
              <a:buFont typeface="Wingdings" pitchFamily="2" charset="2"/>
              <a:buChar char="Ø"/>
              <a:defRPr/>
            </a:pPr>
            <a:r>
              <a:rPr lang="en-US" sz="1900" dirty="0" smtClean="0"/>
              <a:t>25,000 students enrolled every year</a:t>
            </a:r>
          </a:p>
          <a:p>
            <a:pPr>
              <a:buClr>
                <a:schemeClr val="accent2">
                  <a:lumMod val="20000"/>
                  <a:lumOff val="80000"/>
                </a:schemeClr>
              </a:buClr>
              <a:buSzPct val="100000"/>
              <a:buFont typeface="Wingdings" pitchFamily="2" charset="2"/>
              <a:buNone/>
              <a:defRPr/>
            </a:pPr>
            <a:endParaRPr lang="en-US" sz="1900" dirty="0" smtClean="0"/>
          </a:p>
          <a:p>
            <a:pPr>
              <a:buClr>
                <a:schemeClr val="accent2">
                  <a:lumMod val="20000"/>
                  <a:lumOff val="80000"/>
                </a:schemeClr>
              </a:buClr>
              <a:buSzPct val="100000"/>
              <a:buFont typeface="Wingdings" pitchFamily="2" charset="2"/>
              <a:buNone/>
              <a:defRPr/>
            </a:pPr>
            <a:r>
              <a:rPr lang="en-US" sz="1900" dirty="0" smtClean="0">
                <a:solidFill>
                  <a:schemeClr val="tx2">
                    <a:lumMod val="50000"/>
                  </a:schemeClr>
                </a:solidFill>
              </a:rPr>
              <a:t>Other important ventures</a:t>
            </a:r>
          </a:p>
          <a:p>
            <a:pPr>
              <a:buClr>
                <a:schemeClr val="accent2">
                  <a:lumMod val="20000"/>
                  <a:lumOff val="80000"/>
                </a:schemeClr>
              </a:buClr>
              <a:buSzPct val="100000"/>
              <a:buFont typeface="Wingdings" pitchFamily="2" charset="2"/>
              <a:buChar char="Ø"/>
              <a:defRPr/>
            </a:pPr>
            <a:r>
              <a:rPr lang="en-US" sz="1900" dirty="0" smtClean="0"/>
              <a:t>Training to students of SC category through three courses as CCA, CDTA and CDEO : for Directorate of SC Dept.</a:t>
            </a:r>
          </a:p>
          <a:p>
            <a:pPr>
              <a:buClr>
                <a:schemeClr val="accent2">
                  <a:lumMod val="20000"/>
                  <a:lumOff val="80000"/>
                </a:schemeClr>
              </a:buClr>
              <a:buSzPct val="100000"/>
              <a:buFont typeface="Wingdings" pitchFamily="2" charset="2"/>
              <a:buChar char="Ø"/>
              <a:defRPr/>
            </a:pPr>
            <a:r>
              <a:rPr lang="en-US" sz="2000" dirty="0" smtClean="0"/>
              <a:t>Training to Ex-Servicemen/dependents : 6 months DCA course: </a:t>
            </a:r>
            <a:r>
              <a:rPr lang="en-US" sz="2000" dirty="0" err="1" smtClean="0"/>
              <a:t>Zilla</a:t>
            </a:r>
            <a:r>
              <a:rPr lang="en-US" sz="2000" dirty="0" smtClean="0"/>
              <a:t> </a:t>
            </a:r>
            <a:r>
              <a:rPr lang="en-US" sz="2000" dirty="0" err="1" smtClean="0"/>
              <a:t>Sainik</a:t>
            </a:r>
            <a:r>
              <a:rPr lang="en-US" sz="2000" dirty="0" smtClean="0"/>
              <a:t> Welfare Board</a:t>
            </a:r>
          </a:p>
          <a:p>
            <a:pPr>
              <a:buClr>
                <a:schemeClr val="accent2">
                  <a:lumMod val="20000"/>
                  <a:lumOff val="80000"/>
                </a:schemeClr>
              </a:buClr>
              <a:buSzPct val="100000"/>
              <a:buFont typeface="Wingdings" pitchFamily="2" charset="2"/>
              <a:buNone/>
              <a:defRPr/>
            </a:pPr>
            <a:r>
              <a:rPr lang="en-US" sz="2000" dirty="0" smtClean="0">
                <a:solidFill>
                  <a:schemeClr val="tx2">
                    <a:lumMod val="50000"/>
                  </a:schemeClr>
                </a:solidFill>
              </a:rPr>
              <a:t>New courses started</a:t>
            </a:r>
          </a:p>
          <a:p>
            <a:pPr>
              <a:buClr>
                <a:schemeClr val="accent2">
                  <a:lumMod val="20000"/>
                  <a:lumOff val="80000"/>
                </a:schemeClr>
              </a:buClr>
              <a:buSzPct val="100000"/>
              <a:buFont typeface="Wingdings" pitchFamily="2" charset="2"/>
              <a:buChar char="Ø"/>
              <a:defRPr/>
            </a:pPr>
            <a:r>
              <a:rPr lang="en-US" sz="2000" dirty="0" smtClean="0"/>
              <a:t>Certificate courses in .NET, JAVA and PHP </a:t>
            </a:r>
          </a:p>
          <a:p>
            <a:pPr>
              <a:buClr>
                <a:schemeClr val="accent2">
                  <a:lumMod val="20000"/>
                  <a:lumOff val="80000"/>
                </a:schemeClr>
              </a:buClr>
              <a:buSzPct val="100000"/>
              <a:buFont typeface="Wingdings" pitchFamily="2" charset="2"/>
              <a:buChar char="Ø"/>
              <a:defRPr/>
            </a:pPr>
            <a:r>
              <a:rPr lang="en-US" sz="2000" dirty="0" smtClean="0"/>
              <a:t>Tally ACE and Tally PRO</a:t>
            </a:r>
          </a:p>
          <a:p>
            <a:pPr>
              <a:buClr>
                <a:schemeClr val="accent2">
                  <a:lumMod val="20000"/>
                  <a:lumOff val="80000"/>
                </a:schemeClr>
              </a:buClr>
              <a:buSzPct val="100000"/>
              <a:buFont typeface="Wingdings" pitchFamily="2" charset="2"/>
              <a:buNone/>
              <a:defRPr/>
            </a:pP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8199"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9219"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3056196A-E1A7-4A6B-9324-784B0DC5A45D}" type="slidenum">
              <a:rPr lang="en-US" sz="2400"/>
              <a:pPr>
                <a:defRPr/>
              </a:pPr>
              <a:t>8</a:t>
            </a:fld>
            <a:endParaRPr lang="en-US" sz="2400"/>
          </a:p>
        </p:txBody>
      </p:sp>
      <p:sp>
        <p:nvSpPr>
          <p:cNvPr id="11" name="Content Placeholder 10"/>
          <p:cNvSpPr>
            <a:spLocks noGrp="1"/>
          </p:cNvSpPr>
          <p:nvPr>
            <p:ph idx="1"/>
          </p:nvPr>
        </p:nvSpPr>
        <p:spPr>
          <a:xfrm>
            <a:off x="2563813" y="273050"/>
            <a:ext cx="6122987" cy="6405563"/>
          </a:xfrm>
        </p:spPr>
        <p:txBody>
          <a:bodyPr/>
          <a:lstStyle/>
          <a:p>
            <a:pPr>
              <a:defRPr/>
            </a:pPr>
            <a:r>
              <a:rPr lang="en-US" sz="3600" dirty="0" smtClean="0">
                <a:solidFill>
                  <a:schemeClr val="tx2">
                    <a:lumMod val="50000"/>
                  </a:schemeClr>
                </a:solidFill>
              </a:rPr>
              <a:t>Communication Courses</a:t>
            </a:r>
            <a:endParaRPr lang="en-US" dirty="0" smtClean="0"/>
          </a:p>
          <a:p>
            <a:pPr>
              <a:buFont typeface="Wingdings" pitchFamily="2" charset="2"/>
              <a:buNone/>
              <a:defRPr/>
            </a:pPr>
            <a:r>
              <a:rPr lang="en-US" sz="2000" dirty="0" smtClean="0"/>
              <a:t>Communication training </a:t>
            </a:r>
            <a:r>
              <a:rPr lang="en-US" sz="2000" dirty="0" err="1" smtClean="0"/>
              <a:t>programmes</a:t>
            </a:r>
            <a:r>
              <a:rPr lang="en-US" sz="2000" dirty="0" smtClean="0"/>
              <a:t> </a:t>
            </a:r>
          </a:p>
          <a:p>
            <a:pPr>
              <a:buFont typeface="Wingdings" pitchFamily="2" charset="2"/>
              <a:buNone/>
              <a:defRPr/>
            </a:pPr>
            <a:r>
              <a:rPr lang="en-US" sz="2400" dirty="0" smtClean="0">
                <a:solidFill>
                  <a:schemeClr val="tx2">
                    <a:lumMod val="50000"/>
                  </a:schemeClr>
                </a:solidFill>
              </a:rPr>
              <a:t>Courses conducted</a:t>
            </a:r>
          </a:p>
          <a:p>
            <a:pPr>
              <a:buClr>
                <a:schemeClr val="accent2">
                  <a:lumMod val="20000"/>
                  <a:lumOff val="80000"/>
                </a:schemeClr>
              </a:buClr>
              <a:buSzPct val="100000"/>
              <a:buFont typeface="Wingdings" pitchFamily="2" charset="2"/>
              <a:buChar char="Ø"/>
              <a:defRPr/>
            </a:pPr>
            <a:r>
              <a:rPr lang="en-US" sz="1900" dirty="0" smtClean="0"/>
              <a:t>Diploma in Digital Media Production</a:t>
            </a:r>
          </a:p>
          <a:p>
            <a:pPr>
              <a:buClr>
                <a:schemeClr val="accent2">
                  <a:lumMod val="20000"/>
                  <a:lumOff val="80000"/>
                </a:schemeClr>
              </a:buClr>
              <a:buSzPct val="100000"/>
              <a:buFont typeface="Wingdings" pitchFamily="2" charset="2"/>
              <a:buChar char="Ø"/>
              <a:defRPr/>
            </a:pPr>
            <a:r>
              <a:rPr lang="en-US" sz="1900" dirty="0" smtClean="0"/>
              <a:t>Certificate in Non-linear Editing</a:t>
            </a:r>
          </a:p>
          <a:p>
            <a:pPr>
              <a:buClr>
                <a:schemeClr val="accent2">
                  <a:lumMod val="20000"/>
                  <a:lumOff val="80000"/>
                </a:schemeClr>
              </a:buClr>
              <a:buSzPct val="100000"/>
              <a:buFont typeface="Wingdings" pitchFamily="2" charset="2"/>
              <a:buChar char="Ø"/>
              <a:defRPr/>
            </a:pPr>
            <a:r>
              <a:rPr lang="en-US" sz="1900" dirty="0" smtClean="0"/>
              <a:t>Certificate </a:t>
            </a:r>
            <a:r>
              <a:rPr lang="en-US" sz="1900" dirty="0" err="1" smtClean="0"/>
              <a:t>programme</a:t>
            </a:r>
            <a:r>
              <a:rPr lang="en-US" sz="1900" dirty="0" smtClean="0"/>
              <a:t> in Digital Still Photography</a:t>
            </a:r>
          </a:p>
          <a:p>
            <a:pPr>
              <a:buClr>
                <a:schemeClr val="accent2">
                  <a:lumMod val="20000"/>
                  <a:lumOff val="80000"/>
                </a:schemeClr>
              </a:buClr>
              <a:buSzPct val="100000"/>
              <a:buFont typeface="Wingdings" pitchFamily="2" charset="2"/>
              <a:buNone/>
              <a:defRPr/>
            </a:pPr>
            <a:r>
              <a:rPr lang="en-US" sz="1900" dirty="0" smtClean="0">
                <a:solidFill>
                  <a:schemeClr val="tx2">
                    <a:lumMod val="50000"/>
                  </a:schemeClr>
                </a:solidFill>
              </a:rPr>
              <a:t>Off Campuses</a:t>
            </a:r>
          </a:p>
          <a:p>
            <a:pPr>
              <a:buClr>
                <a:schemeClr val="accent2">
                  <a:lumMod val="20000"/>
                  <a:lumOff val="80000"/>
                </a:schemeClr>
              </a:buClr>
              <a:buSzPct val="100000"/>
              <a:buFont typeface="Wingdings" pitchFamily="2" charset="2"/>
              <a:buChar char="Ø"/>
              <a:defRPr/>
            </a:pPr>
            <a:r>
              <a:rPr lang="en-US" sz="1900" dirty="0" smtClean="0"/>
              <a:t>NICAT , Kozhikode</a:t>
            </a:r>
          </a:p>
          <a:p>
            <a:pPr>
              <a:buClr>
                <a:schemeClr val="accent2">
                  <a:lumMod val="20000"/>
                  <a:lumOff val="80000"/>
                </a:schemeClr>
              </a:buClr>
              <a:buSzPct val="100000"/>
              <a:buFont typeface="Wingdings" pitchFamily="2" charset="2"/>
              <a:buChar char="Ø"/>
              <a:defRPr/>
            </a:pPr>
            <a:r>
              <a:rPr lang="en-US" sz="2000" dirty="0" smtClean="0"/>
              <a:t>GIFT, Kochi</a:t>
            </a:r>
          </a:p>
          <a:p>
            <a:pPr>
              <a:buClr>
                <a:schemeClr val="accent2">
                  <a:lumMod val="20000"/>
                  <a:lumOff val="80000"/>
                </a:schemeClr>
              </a:buClr>
              <a:buSzPct val="100000"/>
              <a:buFont typeface="Wingdings" pitchFamily="2" charset="2"/>
              <a:buNone/>
              <a:defRPr/>
            </a:pPr>
            <a:r>
              <a:rPr lang="en-US" sz="2000" dirty="0" smtClean="0">
                <a:solidFill>
                  <a:schemeClr val="tx2">
                    <a:lumMod val="50000"/>
                  </a:schemeClr>
                </a:solidFill>
              </a:rPr>
              <a:t>Other important trainings conducted</a:t>
            </a:r>
          </a:p>
          <a:p>
            <a:pPr>
              <a:buClr>
                <a:schemeClr val="accent2">
                  <a:lumMod val="20000"/>
                  <a:lumOff val="80000"/>
                </a:schemeClr>
              </a:buClr>
              <a:buSzPct val="100000"/>
              <a:buFont typeface="Wingdings" pitchFamily="2" charset="2"/>
              <a:buChar char="Ø"/>
              <a:defRPr/>
            </a:pPr>
            <a:r>
              <a:rPr lang="en-US" sz="2000" dirty="0" smtClean="0"/>
              <a:t>To </a:t>
            </a:r>
            <a:r>
              <a:rPr lang="en-US" sz="2000" dirty="0" err="1" smtClean="0"/>
              <a:t>Cybersri</a:t>
            </a:r>
            <a:r>
              <a:rPr lang="en-US" sz="2000" dirty="0" smtClean="0"/>
              <a:t> students</a:t>
            </a:r>
          </a:p>
          <a:p>
            <a:pPr>
              <a:buClr>
                <a:schemeClr val="accent2">
                  <a:lumMod val="20000"/>
                  <a:lumOff val="80000"/>
                </a:schemeClr>
              </a:buClr>
              <a:buSzPct val="100000"/>
              <a:buFont typeface="Wingdings" pitchFamily="2" charset="2"/>
              <a:buChar char="Ø"/>
              <a:defRPr/>
            </a:pPr>
            <a:r>
              <a:rPr lang="en-US" sz="2000" dirty="0" smtClean="0"/>
              <a:t>To ST students (Project for ST Dept.)</a:t>
            </a:r>
          </a:p>
          <a:p>
            <a:pPr>
              <a:buClr>
                <a:schemeClr val="accent2">
                  <a:lumMod val="20000"/>
                  <a:lumOff val="80000"/>
                </a:schemeClr>
              </a:buClr>
              <a:buSzPct val="100000"/>
              <a:buFont typeface="Wingdings" pitchFamily="2" charset="2"/>
              <a:buChar char="Ø"/>
              <a:defRPr/>
            </a:pPr>
            <a:r>
              <a:rPr lang="en-US" sz="2000" dirty="0" smtClean="0"/>
              <a:t>Resource support to VSSC</a:t>
            </a:r>
          </a:p>
          <a:p>
            <a:pPr>
              <a:buClr>
                <a:schemeClr val="accent2">
                  <a:lumMod val="20000"/>
                  <a:lumOff val="80000"/>
                </a:schemeClr>
              </a:buClr>
              <a:buSzPct val="100000"/>
              <a:buNone/>
              <a:defRPr/>
            </a:pPr>
            <a:r>
              <a:rPr lang="en-IN" sz="2000" dirty="0" smtClean="0"/>
              <a:t>     </a:t>
            </a:r>
            <a:r>
              <a:rPr lang="en-IN" sz="2000" dirty="0" smtClean="0">
                <a:solidFill>
                  <a:schemeClr val="tx2">
                    <a:lumMod val="90000"/>
                  </a:schemeClr>
                </a:solidFill>
              </a:rPr>
              <a:t>New courses planned</a:t>
            </a:r>
          </a:p>
          <a:p>
            <a:pPr>
              <a:buClr>
                <a:schemeClr val="accent2">
                  <a:lumMod val="20000"/>
                  <a:lumOff val="80000"/>
                </a:schemeClr>
              </a:buClr>
              <a:buSzPct val="100000"/>
              <a:buFont typeface="Wingdings" pitchFamily="2" charset="2"/>
              <a:buChar char="Ø"/>
              <a:defRPr/>
            </a:pPr>
            <a:r>
              <a:rPr lang="en-IN" sz="2000" dirty="0" smtClean="0"/>
              <a:t>PG Diploma in Science and Development Communication (re-launching)</a:t>
            </a:r>
          </a:p>
          <a:p>
            <a:pPr>
              <a:buClr>
                <a:schemeClr val="accent2">
                  <a:lumMod val="20000"/>
                  <a:lumOff val="80000"/>
                </a:schemeClr>
              </a:buClr>
              <a:buSzPct val="100000"/>
              <a:buFont typeface="Wingdings" pitchFamily="2" charset="2"/>
              <a:buChar char="Ø"/>
              <a:defRPr/>
            </a:pPr>
            <a:r>
              <a:rPr lang="en-IN" sz="2000" dirty="0" smtClean="0"/>
              <a:t>PG Diploma in Development Informatics</a:t>
            </a:r>
            <a:endParaRPr lang="en-US" sz="2000" dirty="0" smtClean="0"/>
          </a:p>
          <a:p>
            <a:pPr>
              <a:buClr>
                <a:schemeClr val="accent2">
                  <a:lumMod val="20000"/>
                  <a:lumOff val="80000"/>
                </a:schemeClr>
              </a:buClr>
              <a:buSzPct val="100000"/>
              <a:buFont typeface="Wingdings" pitchFamily="2" charset="2"/>
              <a:buNone/>
              <a:defRPr/>
            </a:pP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9223"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457200" y="142875"/>
            <a:ext cx="1814513" cy="1131888"/>
          </a:xfrm>
        </p:spPr>
        <p:txBody>
          <a:bodyPr/>
          <a:lstStyle/>
          <a:p>
            <a:pPr eaLnBrk="1" hangingPunct="1">
              <a:defRPr/>
            </a:pPr>
            <a:r>
              <a:rPr lang="en-US" sz="2800" dirty="0" smtClean="0">
                <a:latin typeface="+mn-lt"/>
              </a:rPr>
              <a:t>Activities </a:t>
            </a:r>
            <a:br>
              <a:rPr lang="en-US" sz="2800" dirty="0" smtClean="0">
                <a:latin typeface="+mn-lt"/>
              </a:rPr>
            </a:br>
            <a:r>
              <a:rPr lang="en-US" sz="2800" dirty="0" smtClean="0">
                <a:latin typeface="+mn-lt"/>
              </a:rPr>
              <a:t>2017-18</a:t>
            </a:r>
          </a:p>
        </p:txBody>
      </p:sp>
      <p:sp>
        <p:nvSpPr>
          <p:cNvPr id="10243" name="Rectangle 7"/>
          <p:cNvSpPr>
            <a:spLocks noGrp="1" noChangeArrowheads="1"/>
          </p:cNvSpPr>
          <p:nvPr>
            <p:ph type="body" sz="half" idx="2"/>
          </p:nvPr>
        </p:nvSpPr>
        <p:spPr>
          <a:xfrm>
            <a:off x="409575" y="1347788"/>
            <a:ext cx="1971675" cy="4691062"/>
          </a:xfrm>
        </p:spPr>
        <p:txBody>
          <a:bodyPr/>
          <a:lstStyle/>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a:p>
            <a:pPr eaLnBrk="1" hangingPunct="1"/>
            <a:endParaRPr lang="en-GB" sz="2400" smtClean="0"/>
          </a:p>
        </p:txBody>
      </p:sp>
      <p:sp>
        <p:nvSpPr>
          <p:cNvPr id="4" name="Datumsplatzhalter 3"/>
          <p:cNvSpPr>
            <a:spLocks noGrp="1"/>
          </p:cNvSpPr>
          <p:nvPr>
            <p:ph type="dt" sz="quarter" idx="10"/>
          </p:nvPr>
        </p:nvSpPr>
        <p:spPr/>
        <p:txBody>
          <a:bodyPr/>
          <a:lstStyle/>
          <a:p>
            <a:pPr>
              <a:defRPr/>
            </a:pPr>
            <a:r>
              <a:rPr lang="en-US" sz="2400" dirty="0" smtClean="0"/>
              <a:t>24.03.2018</a:t>
            </a:r>
            <a:endParaRPr lang="en-US" sz="2400" dirty="0"/>
          </a:p>
        </p:txBody>
      </p:sp>
      <p:sp>
        <p:nvSpPr>
          <p:cNvPr id="5" name="Foliennummernplatzhalter 5"/>
          <p:cNvSpPr>
            <a:spLocks noGrp="1"/>
          </p:cNvSpPr>
          <p:nvPr>
            <p:ph type="sldNum" sz="quarter" idx="12"/>
          </p:nvPr>
        </p:nvSpPr>
        <p:spPr/>
        <p:txBody>
          <a:bodyPr/>
          <a:lstStyle/>
          <a:p>
            <a:pPr>
              <a:defRPr/>
            </a:pPr>
            <a:fld id="{7C2C121A-A2A4-4347-A78F-15CF1721C018}" type="slidenum">
              <a:rPr lang="en-US" sz="2400"/>
              <a:pPr>
                <a:defRPr/>
              </a:pPr>
              <a:t>9</a:t>
            </a:fld>
            <a:endParaRPr lang="en-US" sz="2400"/>
          </a:p>
        </p:txBody>
      </p:sp>
      <p:sp>
        <p:nvSpPr>
          <p:cNvPr id="11" name="Content Placeholder 10"/>
          <p:cNvSpPr>
            <a:spLocks noGrp="1"/>
          </p:cNvSpPr>
          <p:nvPr>
            <p:ph idx="1"/>
          </p:nvPr>
        </p:nvSpPr>
        <p:spPr>
          <a:xfrm>
            <a:off x="2563813" y="273050"/>
            <a:ext cx="6122987" cy="6405563"/>
          </a:xfrm>
        </p:spPr>
        <p:txBody>
          <a:bodyPr/>
          <a:lstStyle/>
          <a:p>
            <a:pPr>
              <a:defRPr/>
            </a:pPr>
            <a:r>
              <a:rPr lang="en-US" sz="3600" dirty="0" smtClean="0">
                <a:solidFill>
                  <a:schemeClr val="tx2">
                    <a:lumMod val="50000"/>
                  </a:schemeClr>
                </a:solidFill>
              </a:rPr>
              <a:t>Web Projects</a:t>
            </a:r>
            <a:endParaRPr lang="en-US" dirty="0" smtClean="0"/>
          </a:p>
          <a:p>
            <a:pPr>
              <a:buFont typeface="Wingdings" pitchFamily="2" charset="2"/>
              <a:buNone/>
              <a:defRPr/>
            </a:pPr>
            <a:r>
              <a:rPr lang="en-US" sz="2000" dirty="0" smtClean="0"/>
              <a:t>Complete web solution provider</a:t>
            </a:r>
            <a:endParaRPr lang="en-US" sz="2400" dirty="0" smtClean="0">
              <a:solidFill>
                <a:schemeClr val="tx2">
                  <a:lumMod val="50000"/>
                </a:schemeClr>
              </a:solidFill>
            </a:endParaRPr>
          </a:p>
          <a:p>
            <a:pPr>
              <a:buFont typeface="Wingdings" pitchFamily="2" charset="2"/>
              <a:buNone/>
              <a:defRPr/>
            </a:pPr>
            <a:r>
              <a:rPr lang="en-US" sz="2400" dirty="0" smtClean="0">
                <a:solidFill>
                  <a:schemeClr val="tx2">
                    <a:lumMod val="50000"/>
                  </a:schemeClr>
                </a:solidFill>
              </a:rPr>
              <a:t>Highlights </a:t>
            </a:r>
          </a:p>
          <a:p>
            <a:pPr>
              <a:buClr>
                <a:schemeClr val="accent2">
                  <a:lumMod val="20000"/>
                  <a:lumOff val="80000"/>
                </a:schemeClr>
              </a:buClr>
              <a:buSzPct val="100000"/>
              <a:buFont typeface="Wingdings" pitchFamily="2" charset="2"/>
              <a:buChar char="Ø"/>
              <a:defRPr/>
            </a:pPr>
            <a:r>
              <a:rPr lang="en-US" sz="1900" dirty="0" smtClean="0"/>
              <a:t>250 plus web sites for various </a:t>
            </a:r>
            <a:r>
              <a:rPr lang="en-US" sz="1900" dirty="0" err="1" smtClean="0"/>
              <a:t>govt</a:t>
            </a:r>
            <a:r>
              <a:rPr lang="en-US" sz="1900" dirty="0" smtClean="0"/>
              <a:t> depts. And </a:t>
            </a:r>
            <a:r>
              <a:rPr lang="en-US" sz="1900" dirty="0" err="1" smtClean="0"/>
              <a:t>organisations</a:t>
            </a:r>
            <a:endParaRPr lang="en-US" sz="1900" dirty="0" smtClean="0"/>
          </a:p>
          <a:p>
            <a:pPr>
              <a:buClr>
                <a:schemeClr val="accent2">
                  <a:lumMod val="20000"/>
                  <a:lumOff val="80000"/>
                </a:schemeClr>
              </a:buClr>
              <a:buSzPct val="100000"/>
              <a:buFont typeface="Wingdings" pitchFamily="2" charset="2"/>
              <a:buChar char="Ø"/>
              <a:defRPr/>
            </a:pPr>
            <a:r>
              <a:rPr lang="en-US" sz="1900" dirty="0" smtClean="0"/>
              <a:t>CM’s portal and other Ministers’ web sites</a:t>
            </a:r>
          </a:p>
          <a:p>
            <a:pPr>
              <a:buClr>
                <a:schemeClr val="accent2">
                  <a:lumMod val="20000"/>
                  <a:lumOff val="80000"/>
                </a:schemeClr>
              </a:buClr>
              <a:buSzPct val="100000"/>
              <a:buFont typeface="Wingdings" pitchFamily="2" charset="2"/>
              <a:buNone/>
              <a:defRPr/>
            </a:pPr>
            <a:endParaRPr lang="en-US" sz="19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r>
              <a:rPr lang="en-US" sz="1900" dirty="0" smtClean="0">
                <a:solidFill>
                  <a:schemeClr val="tx2">
                    <a:lumMod val="50000"/>
                  </a:schemeClr>
                </a:solidFill>
              </a:rPr>
              <a:t>New websites</a:t>
            </a:r>
          </a:p>
          <a:p>
            <a:pPr>
              <a:buClr>
                <a:schemeClr val="accent2">
                  <a:lumMod val="20000"/>
                  <a:lumOff val="80000"/>
                </a:schemeClr>
              </a:buClr>
              <a:buSzPct val="100000"/>
              <a:buFont typeface="Wingdings" pitchFamily="2" charset="2"/>
              <a:buChar char="Ø"/>
              <a:defRPr/>
            </a:pPr>
            <a:r>
              <a:rPr lang="en-US" sz="1900" dirty="0" smtClean="0"/>
              <a:t>For Kerala Taxes, Kerala Literacy Mission, </a:t>
            </a:r>
            <a:r>
              <a:rPr lang="en-US" sz="1900" dirty="0" err="1" smtClean="0"/>
              <a:t>Athma</a:t>
            </a:r>
            <a:r>
              <a:rPr lang="en-US" sz="1900" dirty="0" smtClean="0"/>
              <a:t> </a:t>
            </a:r>
            <a:r>
              <a:rPr lang="en-US" sz="1900" dirty="0" err="1" smtClean="0"/>
              <a:t>Kollam</a:t>
            </a:r>
            <a:r>
              <a:rPr lang="en-US" sz="1900" dirty="0" smtClean="0"/>
              <a:t>, ST Dept, </a:t>
            </a:r>
            <a:r>
              <a:rPr lang="en-US" sz="1900" dirty="0" err="1" smtClean="0"/>
              <a:t>Hantex</a:t>
            </a:r>
            <a:r>
              <a:rPr lang="en-US" sz="1900" dirty="0" smtClean="0"/>
              <a:t>, </a:t>
            </a:r>
            <a:r>
              <a:rPr lang="en-US" sz="1900" dirty="0" err="1" smtClean="0"/>
              <a:t>Thaddeshamithram</a:t>
            </a:r>
            <a:r>
              <a:rPr lang="en-US" sz="1900" dirty="0" smtClean="0"/>
              <a:t>, </a:t>
            </a:r>
            <a:r>
              <a:rPr lang="en-US" sz="1900" dirty="0" err="1" smtClean="0"/>
              <a:t>Horticorp</a:t>
            </a:r>
            <a:r>
              <a:rPr lang="en-US" sz="1900" dirty="0" smtClean="0"/>
              <a:t>, Kerala Cashew Dev. Board etc…</a:t>
            </a:r>
            <a:endParaRPr lang="en-US" sz="2000" dirty="0" smtClean="0"/>
          </a:p>
          <a:p>
            <a:pPr>
              <a:buClr>
                <a:schemeClr val="accent2">
                  <a:lumMod val="20000"/>
                  <a:lumOff val="80000"/>
                </a:schemeClr>
              </a:buClr>
              <a:buSzPct val="100000"/>
              <a:buFont typeface="Wingdings" pitchFamily="2" charset="2"/>
              <a:buNone/>
              <a:defRPr/>
            </a:pPr>
            <a:endParaRPr lang="en-US" sz="2000" dirty="0" smtClean="0">
              <a:solidFill>
                <a:schemeClr val="tx2">
                  <a:lumMod val="50000"/>
                </a:schemeClr>
              </a:solidFill>
            </a:endParaRPr>
          </a:p>
          <a:p>
            <a:pPr>
              <a:buClr>
                <a:schemeClr val="accent2">
                  <a:lumMod val="20000"/>
                  <a:lumOff val="80000"/>
                </a:schemeClr>
              </a:buClr>
              <a:buSzPct val="100000"/>
              <a:buFont typeface="Wingdings" pitchFamily="2" charset="2"/>
              <a:buNone/>
              <a:defRPr/>
            </a:pPr>
            <a:r>
              <a:rPr lang="en-US" sz="2000" dirty="0" smtClean="0">
                <a:solidFill>
                  <a:schemeClr val="tx2">
                    <a:lumMod val="50000"/>
                  </a:schemeClr>
                </a:solidFill>
              </a:rPr>
              <a:t>Other initiatives</a:t>
            </a:r>
          </a:p>
          <a:p>
            <a:pPr>
              <a:buClr>
                <a:schemeClr val="accent2">
                  <a:lumMod val="20000"/>
                  <a:lumOff val="80000"/>
                </a:schemeClr>
              </a:buClr>
              <a:buSzPct val="100000"/>
              <a:buFont typeface="Wingdings" pitchFamily="2" charset="2"/>
              <a:buChar char="Ø"/>
              <a:defRPr/>
            </a:pPr>
            <a:r>
              <a:rPr lang="en-US" sz="2000" dirty="0" smtClean="0"/>
              <a:t>Resource Support for CM’s social media </a:t>
            </a:r>
            <a:r>
              <a:rPr lang="en-US" sz="2000" dirty="0" err="1" smtClean="0"/>
              <a:t>programme</a:t>
            </a:r>
            <a:r>
              <a:rPr lang="en-US" sz="2000" dirty="0" smtClean="0"/>
              <a:t>/campaign</a:t>
            </a:r>
          </a:p>
          <a:p>
            <a:pPr>
              <a:buClr>
                <a:schemeClr val="accent2">
                  <a:lumMod val="20000"/>
                  <a:lumOff val="80000"/>
                </a:schemeClr>
              </a:buClr>
              <a:buSzPct val="100000"/>
              <a:buFont typeface="Wingdings" pitchFamily="2" charset="2"/>
              <a:buChar char="Ø"/>
              <a:defRPr/>
            </a:pPr>
            <a:r>
              <a:rPr lang="en-US" sz="2000" dirty="0" err="1" smtClean="0"/>
              <a:t>Harithakeralam</a:t>
            </a:r>
            <a:r>
              <a:rPr lang="en-US" sz="2000" dirty="0" smtClean="0"/>
              <a:t> Mission social media and other online campaigns</a:t>
            </a:r>
          </a:p>
          <a:p>
            <a:pPr>
              <a:buClr>
                <a:schemeClr val="accent2">
                  <a:lumMod val="20000"/>
                  <a:lumOff val="80000"/>
                </a:schemeClr>
              </a:buClr>
              <a:buSzPct val="100000"/>
              <a:buFont typeface="Wingdings" pitchFamily="2" charset="2"/>
              <a:buNone/>
              <a:defRPr/>
            </a:pPr>
            <a:r>
              <a:rPr lang="en-US" sz="2000" dirty="0" smtClean="0"/>
              <a:t/>
            </a:r>
            <a:br>
              <a:rPr lang="en-US" sz="2000" dirty="0" smtClean="0"/>
            </a:b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defRPr/>
            </a:pPr>
            <a:endParaRPr lang="en-US" dirty="0" smtClean="0"/>
          </a:p>
        </p:txBody>
      </p:sp>
      <p:pic>
        <p:nvPicPr>
          <p:cNvPr id="10247" name="Picture 11" descr="cdit_eng.jpg"/>
          <p:cNvPicPr>
            <a:picLocks noChangeAspect="1"/>
          </p:cNvPicPr>
          <p:nvPr/>
        </p:nvPicPr>
        <p:blipFill>
          <a:blip r:embed="rId3" cstate="print"/>
          <a:srcRect/>
          <a:stretch>
            <a:fillRect/>
          </a:stretch>
        </p:blipFill>
        <p:spPr bwMode="auto">
          <a:xfrm>
            <a:off x="519113" y="5118100"/>
            <a:ext cx="1682750" cy="112236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Generic</Template>
  <TotalTime>656</TotalTime>
  <Words>1096</Words>
  <Application>Microsoft Office PowerPoint</Application>
  <PresentationFormat>On-screen Show (4:3)</PresentationFormat>
  <Paragraphs>370</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Generic</vt:lpstr>
      <vt:lpstr>                  CENTRE FOR DEVELOPMENT OF IMAGING TECHNOLOGY   C-DIT      </vt:lpstr>
      <vt:lpstr>Major administrative change    </vt:lpstr>
      <vt:lpstr>Activities  2017-18</vt:lpstr>
      <vt:lpstr>Activities  2017-18</vt:lpstr>
      <vt:lpstr>Activities  2017-18</vt:lpstr>
      <vt:lpstr>Activities  2017-18</vt:lpstr>
      <vt:lpstr>Activities  2017-18</vt:lpstr>
      <vt:lpstr>Activities  2017-18</vt:lpstr>
      <vt:lpstr>Activities  2017-18</vt:lpstr>
      <vt:lpstr>Activities  2017-18</vt:lpstr>
      <vt:lpstr>Activities  2017-18</vt:lpstr>
      <vt:lpstr>Activities  2017-18</vt:lpstr>
      <vt:lpstr>Activities  2017-18</vt:lpstr>
      <vt:lpstr>Activities  2017-18</vt:lpstr>
      <vt:lpstr>Activities  2017-18</vt:lpstr>
      <vt:lpstr>Slide 16</vt:lpstr>
      <vt:lpstr>Slide 17</vt:lpstr>
      <vt:lpstr>Slide 18</vt:lpstr>
      <vt:lpstr>Activities  2017-18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Registrar</cp:lastModifiedBy>
  <cp:revision>180</cp:revision>
  <cp:lastPrinted>1601-01-01T00:00:00Z</cp:lastPrinted>
  <dcterms:created xsi:type="dcterms:W3CDTF">1601-01-01T00:00:00Z</dcterms:created>
  <dcterms:modified xsi:type="dcterms:W3CDTF">2018-03-27T11:53:00Z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